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media/image2.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3.jpeg" ContentType="image/jpeg"/>
  <Override PartName="/ppt/media/image4.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5.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6.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p>
            <a:pPr/>
            <a:r>
              <a:t> Technical quality</a:t>
            </a:r>
          </a:p>
          <a:p>
            <a:pPr/>
            <a:r>
              <a:t>duh?</a:t>
            </a:r>
          </a:p>
          <a:p>
            <a:pPr/>
          </a:p>
          <a:p>
            <a:pPr/>
            <a:r>
              <a:t> Operational health</a:t>
            </a:r>
          </a:p>
          <a:p>
            <a:pPr/>
            <a:r>
              <a:t>Ongoing ability to incorporate new code contributions and new developers, and to be responsive to incoming bug reports</a:t>
            </a:r>
          </a:p>
          <a:p>
            <a:pPr/>
          </a:p>
          <a:p>
            <a:pPr/>
            <a:r>
              <a:t> Survivability</a:t>
            </a:r>
          </a:p>
          <a:p>
            <a:pPr/>
            <a:r>
              <a:t>Ability to exist independently of any individual participant or sponsor; even if all of its founding members were to move on to other things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Shape 233"/>
          <p:cNvSpPr/>
          <p:nvPr>
            <p:ph type="sldImg"/>
          </p:nvPr>
        </p:nvSpPr>
        <p:spPr>
          <a:prstGeom prst="rect">
            <a:avLst/>
          </a:prstGeom>
        </p:spPr>
        <p:txBody>
          <a:bodyPr/>
          <a:lstStyle/>
          <a:p>
            <a:pPr/>
          </a:p>
        </p:txBody>
      </p:sp>
      <p:sp>
        <p:nvSpPr>
          <p:cNvPr id="234" name="Shape 234"/>
          <p:cNvSpPr/>
          <p:nvPr>
            <p:ph type="body" sz="quarter" idx="1"/>
          </p:nvPr>
        </p:nvSpPr>
        <p:spPr>
          <a:prstGeom prst="rect">
            <a:avLst/>
          </a:prstGeom>
        </p:spPr>
        <p:txBody>
          <a:bodyPr/>
          <a:lstStyle/>
          <a:p>
            <a:pPr/>
            <a:r>
              <a:t>Here’s my data:</a:t>
            </a:r>
          </a:p>
          <a:p>
            <a:pPr/>
            <a:r>
              <a:t>The contents of the messages sent and received on the projects developers mailing list, for the time period of 10-month run-up to the fork. </a:t>
            </a:r>
          </a:p>
          <a:p>
            <a:pPr/>
            <a:r>
              <a:t>Here’s why it matters:</a:t>
            </a:r>
          </a:p>
          <a:p>
            <a:pPr/>
            <a:r>
              <a:t>The objective was to be able to intervene, or evaluate the health. </a:t>
            </a:r>
          </a:p>
          <a:p>
            <a:pPr/>
            <a:r>
              <a:t>Anomaly detection of the time series analysis may be used by the project stakeholders/investors as key indicators left in the record, that can reliably be used to predict, or to identify problems among the developers, and intervene if need be.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r>
              <a:t> They noticed that there was a steady increase in negative feedback to the music played on the commercial had become incredibly irritating after multiple airings, and consumers were flocking to social media to vent their frustrations.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Examples:</a:t>
            </a:r>
            <a:br/>
            <a:r>
              <a:t>”Wow, I really like the new light sabers!",</a:t>
            </a:r>
          </a:p>
          <a:p>
            <a:pPr/>
            <a:r>
              <a:t>"That book was excellent.",</a:t>
            </a:r>
          </a:p>
          <a:p>
            <a:pPr/>
            <a:r>
              <a:t>"R is a fantastic language.",</a:t>
            </a:r>
          </a:p>
          <a:p>
            <a:pPr/>
            <a:r>
              <a:t>"The service in this restaurant was miserable.",</a:t>
            </a:r>
          </a:p>
          <a:p>
            <a:pPr/>
            <a:r>
              <a:t>"This is neither positive or negative.",</a:t>
            </a:r>
          </a:p>
          <a:p>
            <a:pPr/>
            <a:r>
              <a:t>"The waiter forget about my a dessert -- what a poor service!"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p>
            <a:pPr/>
            <a:r>
              <a:t>are there signals in the data that would statistically stand out as anomalies?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marL="271638" indent="-271638">
              <a:buSzPct val="75000"/>
              <a:buChar char="-"/>
            </a:pPr>
            <a:r>
              <a:t>You can use it to identify outliers, so, the technique works</a:t>
            </a:r>
          </a:p>
          <a:p>
            <a:pPr marL="271638" indent="-271638">
              <a:buSzPct val="75000"/>
              <a:buChar char="-"/>
            </a:pPr>
            <a:r>
              <a:t>We do find anomalies close to, but not necessarily on the fork date</a:t>
            </a:r>
          </a:p>
          <a:p>
            <a:pPr lvl="1" marL="716138" indent="-271638">
              <a:buSzPct val="75000"/>
              <a:buChar char="-"/>
            </a:pPr>
            <a:r>
              <a:t>Why? forking is not an instantaneous decision, it requires planning, work, there likely is a point of no return, when the words had been said, decisions had been made, but it’s not easy to draw a line saying, here’s where two projects for real exist, and here’s where they are the same. </a:t>
            </a:r>
          </a:p>
          <a:p>
            <a:pPr/>
            <a:r>
              <a:t>So, ANOMALY DETECTION WORKS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5" name="Shape 375"/>
          <p:cNvSpPr/>
          <p:nvPr>
            <p:ph type="sldImg"/>
          </p:nvPr>
        </p:nvSpPr>
        <p:spPr>
          <a:prstGeom prst="rect">
            <a:avLst/>
          </a:prstGeom>
        </p:spPr>
        <p:txBody>
          <a:bodyPr/>
          <a:lstStyle/>
          <a:p>
            <a:pPr/>
          </a:p>
        </p:txBody>
      </p:sp>
      <p:sp>
        <p:nvSpPr>
          <p:cNvPr id="376" name="Shape 376"/>
          <p:cNvSpPr/>
          <p:nvPr>
            <p:ph type="body" sz="quarter" idx="1"/>
          </p:nvPr>
        </p:nvSpPr>
        <p:spPr>
          <a:prstGeom prst="rect">
            <a:avLst/>
          </a:prstGeom>
        </p:spPr>
        <p:txBody>
          <a:bodyPr/>
          <a:lstStyle/>
          <a:p>
            <a:pPr/>
            <a:r>
              <a:t>False positives?</a:t>
            </a:r>
          </a:p>
          <a:p>
            <a:pPr/>
            <a:r>
              <a:t>We do get closer, but we can’t necessarily determine when one vs other has occurred. </a:t>
            </a:r>
          </a:p>
          <a:p>
            <a:pPr/>
            <a:r>
              <a:t>That’s why we turn to social network analysis, to figure out whether this is a storm in a teacup, or something actually meaningful. </a:t>
            </a:r>
          </a:p>
          <a:p>
            <a:pPr/>
            <a:r>
              <a:t>What do these networks look like, who’s involved in these conflicts, and who is not involved in these conflicts.</a:t>
            </a:r>
          </a:p>
          <a:p>
            <a:pPr/>
          </a:p>
          <a:p>
            <a:pPr/>
          </a:p>
          <a:p>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6" name="Shape 396"/>
          <p:cNvSpPr/>
          <p:nvPr>
            <p:ph type="sldImg"/>
          </p:nvPr>
        </p:nvSpPr>
        <p:spPr>
          <a:prstGeom prst="rect">
            <a:avLst/>
          </a:prstGeom>
        </p:spPr>
        <p:txBody>
          <a:bodyPr/>
          <a:lstStyle/>
          <a:p>
            <a:pPr/>
          </a:p>
        </p:txBody>
      </p:sp>
      <p:sp>
        <p:nvSpPr>
          <p:cNvPr id="397" name="Shape 397"/>
          <p:cNvSpPr/>
          <p:nvPr>
            <p:ph type="body" sz="quarter" idx="1"/>
          </p:nvPr>
        </p:nvSpPr>
        <p:spPr>
          <a:prstGeom prst="rect">
            <a:avLst/>
          </a:prstGeom>
        </p:spPr>
        <p:txBody>
          <a:bodyPr/>
          <a:lstStyle/>
          <a:p>
            <a:pPr/>
          </a:p>
          <a:p>
            <a:pPr/>
            <a:r>
              <a:t>An overview of </a:t>
            </a:r>
          </a:p>
          <a:p>
            <a:pPr/>
            <a:r>
              <a:t>What the mathematical models are:</a:t>
            </a:r>
          </a:p>
          <a:p>
            <a:pPr/>
            <a:r>
              <a:t>A developer-oriented approach to statistically model the changes a community goes through in the run-up to a fork. The model represented tie formation, tie breakage, and tie maintenance between developers. It uses stochastic estimation methods to estimate several model parameters that capture the variance in the changes the community goes through.</a:t>
            </a:r>
          </a:p>
          <a:p>
            <a:pPr/>
            <a:r>
              <a:t>What they lead us to</a:t>
            </a:r>
          </a:p>
          <a:p>
            <a:pPr/>
            <a:r>
              <a:t>Estimates of the significance of several parameters on this longitudinal change.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6" name="Shape 416"/>
          <p:cNvSpPr/>
          <p:nvPr>
            <p:ph type="sldImg"/>
          </p:nvPr>
        </p:nvSpPr>
        <p:spPr>
          <a:prstGeom prst="rect">
            <a:avLst/>
          </a:prstGeom>
        </p:spPr>
        <p:txBody>
          <a:bodyPr/>
          <a:lstStyle/>
          <a:p>
            <a:pPr/>
          </a:p>
        </p:txBody>
      </p:sp>
      <p:sp>
        <p:nvSpPr>
          <p:cNvPr id="417" name="Shape 417"/>
          <p:cNvSpPr/>
          <p:nvPr>
            <p:ph type="body" sz="quarter" idx="1"/>
          </p:nvPr>
        </p:nvSpPr>
        <p:spPr>
          <a:prstGeom prst="rect">
            <a:avLst/>
          </a:prstGeom>
        </p:spPr>
        <p:txBody>
          <a:bodyPr/>
          <a:lstStyle/>
          <a:p>
            <a:pPr/>
            <a:r>
              <a:t>Dips don’t always mean a fork happen for sure, because people are not robots, people have social intelligence, they can self-correct.</a:t>
            </a:r>
          </a:p>
          <a:p>
            <a:pPr/>
            <a:r>
              <a:t>But, it shows that the community is going through a rough patch, and sometimes things may go completely out of control.</a:t>
            </a:r>
          </a:p>
          <a:p>
            <a:pPr/>
            <a:r>
              <a:t>When we detect that we’re heading towards a rough patch, an intervention, or a cooling-off period is probably a good idea. That’s how this could be used to inform decisions.</a:t>
            </a:r>
          </a:p>
          <a:p>
            <a:pPr/>
          </a:p>
          <a:p>
            <a:pPr/>
            <a:r>
              <a:t>Same about periodicity; is it a community that went through one rough patch in 15 years, or is it a community that seems to have drama pop up every other week? If it pops up every other week, then chances are sooner or later, the dishes are gonna fly, and someone is gonna pack up their suitcase and move out.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2" name="Shape 422"/>
          <p:cNvSpPr/>
          <p:nvPr>
            <p:ph type="sldImg"/>
          </p:nvPr>
        </p:nvSpPr>
        <p:spPr>
          <a:prstGeom prst="rect">
            <a:avLst/>
          </a:prstGeom>
        </p:spPr>
        <p:txBody>
          <a:bodyPr/>
          <a:lstStyle/>
          <a:p>
            <a:pPr/>
          </a:p>
        </p:txBody>
      </p:sp>
      <p:sp>
        <p:nvSpPr>
          <p:cNvPr id="423" name="Shape 423"/>
          <p:cNvSpPr/>
          <p:nvPr>
            <p:ph type="body" sz="quarter" idx="1"/>
          </p:nvPr>
        </p:nvSpPr>
        <p:spPr>
          <a:prstGeom prst="rect">
            <a:avLst/>
          </a:prstGeom>
        </p:spPr>
        <p:txBody>
          <a:bodyPr/>
          <a:lstStyle/>
          <a:p>
            <a:pPr/>
            <a:r>
              <a:t>Dips don’t always mean a fork happen for sure, because people are not robots, people have social intelligence, they can self-correct.</a:t>
            </a:r>
          </a:p>
          <a:p>
            <a:pPr/>
            <a:r>
              <a:t>But, it shows that the community is going through a rough patch, and sometimes things may go completely out of control.</a:t>
            </a:r>
          </a:p>
          <a:p>
            <a:pPr/>
            <a:r>
              <a:t>When we detect that we’re heading towards a rough patch, an intervention, or a cooling-off period is probably a good idea. That’s how this could be used to inform decisions.</a:t>
            </a:r>
          </a:p>
          <a:p>
            <a:pPr/>
          </a:p>
          <a:p>
            <a:pPr/>
            <a:r>
              <a:t>Same about periodicity; is it a community that went through one rough patch in 15 years, or is it a community that seems to have drama pop up every other week? If it pops up every other week, then chances are sooner or later, the dishes are gonna fly, and someone is gonna pack up their suitcase and move out.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6" name="Shape 436"/>
          <p:cNvSpPr/>
          <p:nvPr>
            <p:ph type="sldImg"/>
          </p:nvPr>
        </p:nvSpPr>
        <p:spPr>
          <a:prstGeom prst="rect">
            <a:avLst/>
          </a:prstGeom>
        </p:spPr>
        <p:txBody>
          <a:bodyPr/>
          <a:lstStyle/>
          <a:p>
            <a:pPr/>
          </a:p>
        </p:txBody>
      </p:sp>
      <p:sp>
        <p:nvSpPr>
          <p:cNvPr id="437" name="Shape 437"/>
          <p:cNvSpPr/>
          <p:nvPr>
            <p:ph type="body" sz="quarter" idx="1"/>
          </p:nvPr>
        </p:nvSpPr>
        <p:spPr>
          <a:prstGeom prst="rect">
            <a:avLst/>
          </a:prstGeom>
        </p:spPr>
        <p:txBody>
          <a:bodyPr/>
          <a:lstStyle/>
          <a:p>
            <a:pPr/>
            <a:r>
              <a:t>“When comparing two individuals who are equal in other respects except that their source code contribution levels, the odds of them interacting with others compared to no change, is higher for the first individual than the other.”</a:t>
            </a:r>
          </a:p>
          <a:p>
            <a:pPr/>
          </a:p>
          <a:p>
            <a:pPr/>
            <a:r>
              <a:t>Here’s my data:</a:t>
            </a:r>
          </a:p>
          <a:p>
            <a:pPr/>
            <a:r>
              <a:t>The interaction graphs of the developers that sent and received messages on the projects developers mailing list, for the time period of 10-month run-up to the fork event. And the source code contribution levels of the developers</a:t>
            </a:r>
          </a:p>
          <a:p>
            <a:pPr/>
            <a:r>
              <a:t>Here’s what I found:</a:t>
            </a:r>
          </a:p>
          <a:p>
            <a:pPr/>
            <a:r>
              <a:t>In conflict-driven forks, (1) the developers maintained a preference for interacting with developers who had similar out-degrees, in contrast to the non-conflict-driven forks, where the developers did not require similar out-degrees. (2) In conflict-driven forks, the interactions were reciprocal, in contrast to the non-conflict-driven forks, where the interactions did not need to be reciprocal to happen. (3) In conflict-driven forks, the more senior developers preferred to interact with other more senior developers, in contrast to the non-conflict-driven forks.</a:t>
            </a:r>
          </a:p>
          <a:p>
            <a:pPr/>
            <a:r>
              <a:t>In non-conflict-driven forks, (1) the interactions did not necessarily need to be reciprocal, in contrast to the conflict-driven forks, where the interactions needed to be reciprocal to continue to happen. (2) In non-conflict-driven forks, the developers with high source code contribution levels interacted more with other high source code contributors. (3) In non-conflict-driven forks, high levels of contribution to the source code brings you connections more rapidly, while high levels of contributions to the mailing list is not suggestive of this. This can be interpreted as a sign of meritocracy based on code, rather than talk, which captures a healthy dynamic in these project.</a:t>
            </a:r>
          </a:p>
          <a:p>
            <a:pPr/>
            <a:r>
              <a:t>Here’s why it matters:</a:t>
            </a:r>
          </a:p>
          <a:p>
            <a:pPr/>
            <a:r>
              <a:t>Estimating the influence of several factors on how developers interact provides indicators of healthy dynamics, such as meritocracy in the project.</a:t>
            </a:r>
          </a:p>
          <a:p>
            <a:pPr/>
            <a:r>
              <a:t>Here’s the implications of what I found:</a:t>
            </a:r>
          </a:p>
          <a:p>
            <a:pPr/>
            <a:r>
              <a:t>It’s not a great way of measuring up a project, but it’s not a bad way of finding out who in the project deserves credit, who is mostly talk and no action, and whether the project is a meritocracy.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a:p>
        </p:txBody>
      </p:sp>
      <p:sp>
        <p:nvSpPr>
          <p:cNvPr id="133" name="Shape 133"/>
          <p:cNvSpPr/>
          <p:nvPr>
            <p:ph type="body" sz="quarter" idx="1"/>
          </p:nvPr>
        </p:nvSpPr>
        <p:spPr>
          <a:prstGeom prst="rect">
            <a:avLst/>
          </a:prstGeom>
        </p:spPr>
        <p:txBody>
          <a:bodyPr/>
          <a:lstStyle/>
          <a:p>
            <a:pPr/>
            <a:r>
              <a:t>Not everything works smoothly all the time in open source projects</a:t>
            </a:r>
          </a:p>
          <a:p>
            <a:pPr/>
            <a:r>
              <a:t>Problems:</a:t>
            </a:r>
          </a:p>
          <a:p>
            <a:pPr/>
            <a:r>
              <a:t>Uncertainty?</a:t>
            </a:r>
          </a:p>
          <a:p>
            <a:pPr/>
            <a:r>
              <a:t>Will the vendor stick around?</a:t>
            </a:r>
          </a:p>
          <a:p>
            <a:pPr/>
            <a:r>
              <a:t>“Industry is just as afraid of "fly-by-night" open source packages as it is of fly-by-night vendors that may not be around tomorrow.”</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p>
            <a:pPr/>
            <a:r>
              <a:t>Developing complex software systems is complex</a:t>
            </a:r>
          </a:p>
          <a:p>
            <a:pPr/>
            <a:r>
              <a:t>Software Developers (SD) interact</a:t>
            </a:r>
          </a:p>
          <a:p>
            <a:pPr/>
            <a:r>
              <a:t>They can have same/different goals, communication styles, values</a:t>
            </a:r>
          </a:p>
          <a:p>
            <a:pPr/>
            <a:r>
              <a:t>Interactions can be healthy or troubled</a:t>
            </a:r>
          </a:p>
          <a:p>
            <a:pPr/>
            <a:r>
              <a:t>Troubled interactions cause troubled communities -&gt; failure</a:t>
            </a:r>
          </a:p>
          <a:p>
            <a:pPr/>
            <a:r>
              <a:t>Some of these failures manifest as forks</a:t>
            </a:r>
          </a:p>
          <a:p>
            <a:pPr/>
            <a:r>
              <a:t>Failure affects many people; developers and users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Why this is an important question to look at?</a:t>
            </a:r>
          </a:p>
          <a:p>
            <a:pPr/>
            <a:r>
              <a:t>Many depend on Open Source</a:t>
            </a:r>
          </a:p>
          <a:p>
            <a:pPr/>
            <a:r>
              <a:t>Developer, sponsors, companies, stake-holders can make better-informed decision with the insights of our research</a:t>
            </a:r>
          </a:p>
          <a:p>
            <a:pPr/>
            <a:r>
              <a:t>It is important to be affiliated or using a healthy live project, vs. a project that’s in the process of self-destructing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It’d be great if we could predict </a:t>
            </a:r>
          </a:p>
          <a:p>
            <a:pPr/>
            <a:r>
              <a:t>Whether our community is likely to fork? or </a:t>
            </a:r>
          </a:p>
          <a:p>
            <a:pPr/>
            <a:r>
              <a:t>When they are likely to fork? </a:t>
            </a:r>
          </a:p>
          <a:p>
            <a:pPr/>
            <a:r>
              <a:t>So that we can design some sort of intervention, Or, </a:t>
            </a:r>
          </a:p>
          <a:p>
            <a:pPr/>
            <a:r>
              <a:t>If you are an industry person, or even an individual contributor, to give you an objective external view of whether this is a community you want to get involved in, or whether you don’t, because getting involved, or using a software requires a level of investment. </a:t>
            </a:r>
          </a:p>
          <a:p>
            <a:pPr/>
            <a:r>
              <a:t>For all these reasons, and for all these stake-holders, understanding the social health, and social health evolution of projects is really important.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Can we intervene, or evaluate the community health?</a:t>
            </a:r>
          </a:p>
          <a:p>
            <a:pPr/>
            <a:r>
              <a:t>We need to figure out, are there key indicators left in the record, that can reliably be used to predict, or to identify problems?</a:t>
            </a:r>
          </a:p>
          <a:p>
            <a:pPr/>
            <a:r>
              <a:t>Why these are important: </a:t>
            </a:r>
            <a:br/>
            <a:r>
              <a:t>Because if we know these, we could identify unhealthy dynamics and fix them before it’s irreversible.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One of the challenges of studying this that you face is finding projects that have gone through a variety of different types of forking.</a:t>
            </a:r>
          </a:p>
          <a:p>
            <a:pPr/>
            <a:r>
              <a:t>We also need for those projects to have survived, </a:t>
            </a:r>
          </a:p>
          <a:p>
            <a:pPr/>
            <a:r>
              <a:t>and for the records to have survived.</a:t>
            </a:r>
          </a:p>
          <a:p>
            <a:pPr/>
          </a:p>
          <a:p>
            <a:pPr/>
            <a:r>
              <a:t>Unfortunately, that leaves us with a small sample. </a:t>
            </a:r>
          </a:p>
          <a:p>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One of the challenges of studying this that you face is finding projects that have gone through a variety of different types of forking.</a:t>
            </a:r>
          </a:p>
          <a:p>
            <a:pPr/>
            <a:r>
              <a:t>We also need for those projects to have survived, </a:t>
            </a:r>
          </a:p>
          <a:p>
            <a:pPr/>
            <a:r>
              <a:t>and for the records to have survived.</a:t>
            </a:r>
          </a:p>
          <a:p>
            <a:pPr/>
          </a:p>
          <a:p>
            <a:pPr/>
            <a:r>
              <a:t>Unfortunately, that leaves us with a small sample. </a:t>
            </a:r>
          </a:p>
          <a:p>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Shape 227"/>
          <p:cNvSpPr/>
          <p:nvPr>
            <p:ph type="sldImg"/>
          </p:nvPr>
        </p:nvSpPr>
        <p:spPr>
          <a:prstGeom prst="rect">
            <a:avLst/>
          </a:prstGeom>
        </p:spPr>
        <p:txBody>
          <a:bodyPr/>
          <a:lstStyle/>
          <a:p>
            <a:pPr/>
          </a:p>
        </p:txBody>
      </p:sp>
      <p:sp>
        <p:nvSpPr>
          <p:cNvPr id="228" name="Shape 228"/>
          <p:cNvSpPr/>
          <p:nvPr>
            <p:ph type="body" sz="quarter" idx="1"/>
          </p:nvPr>
        </p:nvSpPr>
        <p:spPr>
          <a:prstGeom prst="rect">
            <a:avLst/>
          </a:prstGeom>
        </p:spPr>
        <p:txBody>
          <a:bodyPr/>
          <a:lstStyle/>
          <a:p>
            <a:pPr/>
            <a:r>
              <a:t>We’re dealing with a variety of different data types:</a:t>
            </a:r>
          </a:p>
          <a:p>
            <a:pPr/>
            <a:r>
              <a:t>social interactions over time, that both have content and represent relationships between people.</a:t>
            </a:r>
          </a:p>
          <a:p>
            <a:pPr/>
            <a:r>
              <a:t>This requires us to do two different types of analysis: Time series analysis and social network analysis</a:t>
            </a:r>
          </a:p>
          <a:p>
            <a:p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mailto:jason.penton@smilecoms.com" TargetMode="Externa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7.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jpeg"/><Relationship Id="rId4" Type="http://schemas.openxmlformats.org/officeDocument/2006/relationships/image" Target="../media/image18.png"/><Relationship Id="rId5" Type="http://schemas.openxmlformats.org/officeDocument/2006/relationships/image" Target="../media/image4.jpeg"/><Relationship Id="rId6" Type="http://schemas.openxmlformats.org/officeDocument/2006/relationships/image" Target="../media/image19.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5.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mailto:abalashov@evaristesys.com?subject="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mailto:henning.westerholt@1und1.de?subject=" TargetMode="Externa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36.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8.png"/><Relationship Id="rId4" Type="http://schemas.openxmlformats.org/officeDocument/2006/relationships/image" Target="../media/image36.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37.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49.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1.jpeg"/><Relationship Id="rId4" Type="http://schemas.openxmlformats.org/officeDocument/2006/relationships/image" Target="../media/image6.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49.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49.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52.png"/><Relationship Id="rId4" Type="http://schemas.openxmlformats.org/officeDocument/2006/relationships/image" Target="../media/image2.jpe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53.png"/><Relationship Id="rId8" Type="http://schemas.openxmlformats.org/officeDocument/2006/relationships/image" Target="../media/image54.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 Id="rId3" Type="http://schemas.openxmlformats.org/officeDocument/2006/relationships/image" Target="../media/image2.jpeg"/><Relationship Id="rId4" Type="http://schemas.openxmlformats.org/officeDocument/2006/relationships/image" Target="../media/image9.png"/><Relationship Id="rId5" Type="http://schemas.openxmlformats.org/officeDocument/2006/relationships/image" Target="../media/image10.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openxmlformats.org/officeDocument/2006/relationships/image" Target="../media/image57.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8.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 Id="rId3" Type="http://schemas.openxmlformats.org/officeDocument/2006/relationships/image" Target="../media/image3.jpeg"/><Relationship Id="rId4" Type="http://schemas.openxmlformats.org/officeDocument/2006/relationships/image" Target="../media/image60.png"/><Relationship Id="rId5" Type="http://schemas.openxmlformats.org/officeDocument/2006/relationships/image" Target="../media/image4.jpeg"/><Relationship Id="rId6" Type="http://schemas.openxmlformats.org/officeDocument/2006/relationships/image" Target="../media/image61.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gif"/></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 Id="rId3" Type="http://schemas.openxmlformats.org/officeDocument/2006/relationships/image" Target="../media/image65.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1.gif"/></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43.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png"/><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 Id="rId3" Type="http://schemas.openxmlformats.org/officeDocument/2006/relationships/image" Target="../media/image24.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27.png"/><Relationship Id="rId8" Type="http://schemas.openxmlformats.org/officeDocument/2006/relationships/image" Target="../media/image80.png"/><Relationship Id="rId9" Type="http://schemas.openxmlformats.org/officeDocument/2006/relationships/image" Target="../media/image81.png"/><Relationship Id="rId10" Type="http://schemas.openxmlformats.org/officeDocument/2006/relationships/image" Target="../media/image82.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5.pn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openxmlformats.org/officeDocument/2006/relationships/image" Target="../media/image89.png"/><Relationship Id="rId4" Type="http://schemas.openxmlformats.org/officeDocument/2006/relationships/image" Target="../media/image90.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95.png"/><Relationship Id="rId8" Type="http://schemas.openxmlformats.org/officeDocument/2006/relationships/image" Target="../media/image96.png"/><Relationship Id="rId9" Type="http://schemas.openxmlformats.org/officeDocument/2006/relationships/image" Target="../media/image97.png"/><Relationship Id="rId10" Type="http://schemas.openxmlformats.org/officeDocument/2006/relationships/image" Target="../media/image98.pn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2.jpeg"/><Relationship Id="rId4" Type="http://schemas.openxmlformats.org/officeDocument/2006/relationships/image" Target="../media/image9.png"/><Relationship Id="rId5" Type="http://schemas.openxmlformats.org/officeDocument/2006/relationships/image" Target="../media/image10.png"/></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openxmlformats.org/officeDocument/2006/relationships/image" Target="../media/image99.pn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0.png"/><Relationship Id="rId3" Type="http://schemas.openxmlformats.org/officeDocument/2006/relationships/image" Target="../media/image101.png"/></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mailto:abalashov@evaristesys.com"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ctrTitle"/>
          </p:nvPr>
        </p:nvSpPr>
        <p:spPr>
          <a:xfrm>
            <a:off x="652685" y="963406"/>
            <a:ext cx="11699430" cy="3216325"/>
          </a:xfrm>
          <a:prstGeom prst="rect">
            <a:avLst/>
          </a:prstGeom>
        </p:spPr>
        <p:txBody>
          <a:bodyPr/>
          <a:lstStyle/>
          <a:p>
            <a:pPr defTabSz="514095">
              <a:defRPr sz="5104"/>
            </a:pPr>
            <a:r>
              <a:t>Longitudinal Analysis of Collaboration in</a:t>
            </a:r>
            <a:br/>
            <a:r>
              <a:t> Forked Open Source Software Development Projects</a:t>
            </a:r>
          </a:p>
        </p:txBody>
      </p:sp>
      <p:pic>
        <p:nvPicPr>
          <p:cNvPr id="120" name="Screen Shot 2016-02-05 at 12.26.47 PM.png"/>
          <p:cNvPicPr>
            <a:picLocks noChangeAspect="1"/>
          </p:cNvPicPr>
          <p:nvPr/>
        </p:nvPicPr>
        <p:blipFill>
          <a:blip r:embed="rId2">
            <a:extLst/>
          </a:blip>
          <a:stretch>
            <a:fillRect/>
          </a:stretch>
        </p:blipFill>
        <p:spPr>
          <a:xfrm>
            <a:off x="3639772" y="5311027"/>
            <a:ext cx="5725256" cy="1230908"/>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CDEE0"/>
        </a:solidFill>
      </p:bgPr>
    </p:bg>
    <p:spTree>
      <p:nvGrpSpPr>
        <p:cNvPr id="1" name=""/>
        <p:cNvGrpSpPr/>
        <p:nvPr/>
      </p:nvGrpSpPr>
      <p:grpSpPr>
        <a:xfrm>
          <a:off x="0" y="0"/>
          <a:ext cx="0" cy="0"/>
          <a:chOff x="0" y="0"/>
          <a:chExt cx="0" cy="0"/>
        </a:xfrm>
      </p:grpSpPr>
      <p:sp>
        <p:nvSpPr>
          <p:cNvPr id="175" name="Shape 175"/>
          <p:cNvSpPr/>
          <p:nvPr>
            <p:ph type="body" sz="half" idx="1"/>
          </p:nvPr>
        </p:nvSpPr>
        <p:spPr>
          <a:xfrm>
            <a:off x="952500" y="2603500"/>
            <a:ext cx="11099800" cy="4186392"/>
          </a:xfrm>
          <a:prstGeom prst="rect">
            <a:avLst/>
          </a:prstGeom>
        </p:spPr>
        <p:txBody>
          <a:bodyPr/>
          <a:lstStyle/>
          <a:p>
            <a:pPr marL="0" indent="0">
              <a:buSzTx/>
              <a:buNone/>
              <a:defRPr sz="800">
                <a:solidFill>
                  <a:srgbClr val="DCDEE0"/>
                </a:solidFill>
              </a:defRPr>
            </a:pPr>
            <a:r>
              <a:t>'</a:t>
            </a:r>
            <a:r>
              <a:rPr u="sng">
                <a:hlinkClick r:id="rId2" invalidUrl="" action="" tgtFrame="" tooltip="" history="1" highlightClick="0" endSnd="0"/>
              </a:rPr>
              <a:t>jason.penton@smilecoms.com</a:t>
            </a:r>
            <a:r>
              <a:t>'</a:t>
            </a:r>
            <a:br/>
            <a:r>
              <a:t>'2008-08-04 11:51:25'</a:t>
            </a:r>
            <a:br/>
            <a:r>
              <a:t>'[Kamailio-Devel] [Devel] SF.net SVN: opensips:[4568] tags/1.4.0/'</a:t>
            </a:r>
          </a:p>
          <a:p>
            <a:pPr marL="0" indent="0" algn="ctr">
              <a:buSzTx/>
              <a:buNone/>
              <a:defRPr sz="2800"/>
            </a:pPr>
            <a:r>
              <a:rPr b="1">
                <a:latin typeface="Helvetica"/>
                <a:ea typeface="Helvetica"/>
                <a:cs typeface="Helvetica"/>
                <a:sym typeface="Helvetica"/>
              </a:rPr>
              <a:t>“</a:t>
            </a:r>
            <a:r>
              <a:rPr i="1"/>
              <a:t>[…] so now we have SER, Kamailio and opensips</a:t>
            </a:r>
            <a:br>
              <a:rPr i="1"/>
            </a:br>
            <a:r>
              <a:rPr i="1"/>
              <a:t>Surely, </a:t>
            </a:r>
            <a:r>
              <a:rPr i="1">
                <a:solidFill>
                  <a:schemeClr val="accent5"/>
                </a:solidFill>
              </a:rPr>
              <a:t>this is starting to confuse users and also dilute the number of developers</a:t>
            </a:r>
            <a:r>
              <a:rPr i="1"/>
              <a:t> working to ONE common goal. Is this really what we as developers and users want? Is this really what the majority codebase of the product needs? </a:t>
            </a:r>
            <a:r>
              <a:rPr i="1">
                <a:solidFill>
                  <a:schemeClr val="accent2">
                    <a:hueOff val="-554920"/>
                    <a:satOff val="-21482"/>
                    <a:lumOff val="-6228"/>
                  </a:schemeClr>
                </a:solidFill>
              </a:rPr>
              <a:t>I'd be far happier having all the developers of these 3 projects working on ONE project!</a:t>
            </a:r>
            <a:r>
              <a:rPr b="1">
                <a:solidFill>
                  <a:schemeClr val="accent2">
                    <a:hueOff val="-554920"/>
                    <a:satOff val="-21482"/>
                    <a:lumOff val="-6228"/>
                  </a:schemeClr>
                </a:solidFill>
                <a:latin typeface="Helvetica"/>
                <a:ea typeface="Helvetica"/>
                <a:cs typeface="Helvetica"/>
                <a:sym typeface="Helvetica"/>
              </a:rPr>
              <a:t>”</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77" name="Shape 177"/>
          <p:cNvSpPr/>
          <p:nvPr>
            <p:ph type="title"/>
          </p:nvPr>
        </p:nvSpPr>
        <p:spPr>
          <a:prstGeom prst="rect">
            <a:avLst/>
          </a:prstGeom>
        </p:spPr>
        <p:txBody>
          <a:bodyPr/>
          <a:lstStyle>
            <a:lvl1pPr defTabSz="514095">
              <a:defRPr sz="7480"/>
            </a:lvl1pPr>
          </a:lstStyle>
          <a:p>
            <a:pPr/>
            <a:r>
              <a:t>Social Health is Important</a:t>
            </a:r>
          </a:p>
        </p:txBody>
      </p:sp>
      <p:sp>
        <p:nvSpPr>
          <p:cNvPr id="178" name="Shape 178"/>
          <p:cNvSpPr/>
          <p:nvPr>
            <p:ph type="body" idx="1"/>
          </p:nvPr>
        </p:nvSpPr>
        <p:spPr>
          <a:xfrm>
            <a:off x="965200" y="2387600"/>
            <a:ext cx="10094417" cy="6286500"/>
          </a:xfrm>
          <a:prstGeom prst="rect">
            <a:avLst/>
          </a:prstGeom>
        </p:spPr>
        <p:txBody>
          <a:bodyPr/>
          <a:lstStyle/>
          <a:p>
            <a:pPr marL="345722" indent="-345722"/>
            <a:r>
              <a:t>Is project likely to fork?</a:t>
            </a:r>
          </a:p>
          <a:p>
            <a:pPr marL="345722" indent="-345722"/>
            <a:r>
              <a:t>When? </a:t>
            </a:r>
          </a:p>
          <a:p>
            <a:pPr marL="345722" indent="-345722"/>
            <a:r>
              <a:t>Can we intervene?</a:t>
            </a:r>
          </a:p>
          <a:p>
            <a:pPr marL="345722" indent="-345722"/>
            <a:r>
              <a:t>Objectively view whether this is a community you want to get involved and invest in. </a:t>
            </a:r>
          </a:p>
        </p:txBody>
      </p:sp>
      <p:sp>
        <p:nvSpPr>
          <p:cNvPr id="179" name="Shape 17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3" name="Shape 183"/>
          <p:cNvSpPr/>
          <p:nvPr>
            <p:ph type="title"/>
          </p:nvPr>
        </p:nvSpPr>
        <p:spPr>
          <a:prstGeom prst="rect">
            <a:avLst/>
          </a:prstGeom>
        </p:spPr>
        <p:txBody>
          <a:bodyPr/>
          <a:lstStyle/>
          <a:p>
            <a:pPr/>
            <a:r>
              <a:t>Related Work</a:t>
            </a:r>
          </a:p>
        </p:txBody>
      </p:sp>
      <p:sp>
        <p:nvSpPr>
          <p:cNvPr id="184" name="Shape 18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5" name="Shape 185"/>
          <p:cNvSpPr/>
          <p:nvPr/>
        </p:nvSpPr>
        <p:spPr>
          <a:xfrm>
            <a:off x="1403343" y="3565524"/>
            <a:ext cx="10198114" cy="472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45722" indent="-345722" algn="l">
              <a:spcBef>
                <a:spcPts val="3200"/>
              </a:spcBef>
              <a:buSzPct val="75000"/>
              <a:buChar char="•"/>
              <a:defRPr sz="2800"/>
            </a:pPr>
            <a:r>
              <a:t>Identifying knowledge brokers </a:t>
            </a:r>
            <a:r>
              <a:rPr sz="1400"/>
              <a:t>[47]</a:t>
            </a:r>
            <a:endParaRPr sz="1400"/>
          </a:p>
          <a:p>
            <a:pPr marL="345722" indent="-345722" algn="l">
              <a:spcBef>
                <a:spcPts val="3200"/>
              </a:spcBef>
              <a:buSzPct val="75000"/>
              <a:buChar char="•"/>
              <a:defRPr sz="2800"/>
            </a:pPr>
            <a:r>
              <a:t>Static Communication patterns </a:t>
            </a:r>
            <a:r>
              <a:rPr sz="1400"/>
              <a:t>[24]</a:t>
            </a:r>
          </a:p>
          <a:p>
            <a:pPr marL="345722" indent="-345722" algn="l">
              <a:spcBef>
                <a:spcPts val="3200"/>
              </a:spcBef>
              <a:buSzPct val="75000"/>
              <a:buChar char="•"/>
              <a:defRPr sz="2800"/>
            </a:pPr>
            <a:r>
              <a:t>Sustainability </a:t>
            </a:r>
            <a:r>
              <a:rPr sz="1400"/>
              <a:t>[31]</a:t>
            </a:r>
            <a:endParaRPr sz="1400"/>
          </a:p>
          <a:p>
            <a:pPr marL="345722" indent="-345722" algn="l">
              <a:spcBef>
                <a:spcPts val="3200"/>
              </a:spcBef>
              <a:buSzPct val="75000"/>
              <a:buChar char="•"/>
              <a:defRPr sz="2800"/>
            </a:pPr>
            <a:r>
              <a:t>Visual exploration of collaboration </a:t>
            </a:r>
            <a:r>
              <a:rPr sz="1400"/>
              <a:t>[52]</a:t>
            </a:r>
          </a:p>
          <a:p>
            <a:pPr marL="345722" indent="-345722" algn="l">
              <a:spcBef>
                <a:spcPts val="3200"/>
              </a:spcBef>
              <a:buSzPct val="75000"/>
              <a:buChar char="•"/>
              <a:defRPr sz="2800"/>
            </a:pPr>
            <a:r>
              <a:t>Post-forking porting of new features</a:t>
            </a:r>
            <a:r>
              <a:rPr sz="1400"/>
              <a:t> </a:t>
            </a:r>
            <a:r>
              <a:t>or bug fixes </a:t>
            </a:r>
            <a:r>
              <a:rPr sz="1400"/>
              <a:t>[7]</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7" name="Shape 187"/>
          <p:cNvSpPr/>
          <p:nvPr>
            <p:ph type="title"/>
          </p:nvPr>
        </p:nvSpPr>
        <p:spPr>
          <a:prstGeom prst="rect">
            <a:avLst/>
          </a:prstGeom>
        </p:spPr>
        <p:txBody>
          <a:bodyPr/>
          <a:lstStyle/>
          <a:p>
            <a:pPr defTabSz="490727">
              <a:defRPr sz="6719"/>
            </a:pPr>
            <a:r>
              <a:t>Related Work</a:t>
            </a:r>
          </a:p>
          <a:p>
            <a:pPr defTabSz="490727">
              <a:defRPr sz="6719"/>
            </a:pPr>
            <a:r>
              <a:t>Limitations</a:t>
            </a:r>
          </a:p>
        </p:txBody>
      </p:sp>
      <p:sp>
        <p:nvSpPr>
          <p:cNvPr id="188" name="Shape 18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9" name="Shape 189"/>
          <p:cNvSpPr/>
          <p:nvPr/>
        </p:nvSpPr>
        <p:spPr>
          <a:xfrm>
            <a:off x="1314170" y="3734837"/>
            <a:ext cx="10198114" cy="304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45722" indent="-345722" algn="l">
              <a:spcBef>
                <a:spcPts val="3200"/>
              </a:spcBef>
              <a:buSzPct val="75000"/>
              <a:buChar char="•"/>
              <a:defRPr sz="2800"/>
            </a:pPr>
            <a:r>
              <a:t>Previous research limited to one or two snapshots </a:t>
            </a:r>
          </a:p>
          <a:p>
            <a:pPr marL="345722" indent="-345722" algn="l">
              <a:spcBef>
                <a:spcPts val="3200"/>
              </a:spcBef>
              <a:buSzPct val="75000"/>
              <a:buChar char="•"/>
              <a:defRPr sz="2800"/>
            </a:pPr>
            <a:r>
              <a:t>How dynamics change over time?</a:t>
            </a:r>
          </a:p>
          <a:p>
            <a:pPr marL="345722" indent="-345722" algn="l">
              <a:spcBef>
                <a:spcPts val="3200"/>
              </a:spcBef>
              <a:buSzPct val="75000"/>
              <a:buChar char="•"/>
              <a:defRPr sz="2800"/>
            </a:pPr>
            <a:r>
              <a:t>What happens before forking? </a:t>
            </a:r>
          </a:p>
          <a:p>
            <a:pPr marL="345722" indent="-345722" algn="l">
              <a:spcBef>
                <a:spcPts val="3200"/>
              </a:spcBef>
              <a:buSzPct val="75000"/>
              <a:buChar char="•"/>
              <a:defRPr sz="2800"/>
            </a:pPr>
            <a:r>
              <a:t>Could we have known earlier?</a:t>
            </a:r>
          </a:p>
        </p:txBody>
      </p:sp>
      <p:sp>
        <p:nvSpPr>
          <p:cNvPr id="190" name="Shape 190"/>
          <p:cNvSpPr/>
          <p:nvPr/>
        </p:nvSpPr>
        <p:spPr>
          <a:xfrm>
            <a:off x="902742" y="7793132"/>
            <a:ext cx="11020971" cy="6477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spcBef>
                <a:spcPts val="4200"/>
              </a:spcBef>
            </a:pPr>
            <a:r>
              <a:t>Important Gap: the </a:t>
            </a:r>
            <a:r>
              <a:rPr b="1">
                <a:latin typeface="Helvetica"/>
                <a:ea typeface="Helvetica"/>
                <a:cs typeface="Helvetica"/>
                <a:sym typeface="Helvetica"/>
              </a:rPr>
              <a:t>Run-up to forks</a:t>
            </a:r>
            <a:r>
              <a:t> seldom studied</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92" name="Shape 192"/>
          <p:cNvSpPr/>
          <p:nvPr>
            <p:ph type="title"/>
          </p:nvPr>
        </p:nvSpPr>
        <p:spPr>
          <a:prstGeom prst="rect">
            <a:avLst/>
          </a:prstGeom>
        </p:spPr>
        <p:txBody>
          <a:bodyPr/>
          <a:lstStyle/>
          <a:p>
            <a:pPr/>
            <a:r>
              <a:t>Research Goals</a:t>
            </a:r>
          </a:p>
        </p:txBody>
      </p:sp>
      <p:sp>
        <p:nvSpPr>
          <p:cNvPr id="193" name="Shape 193"/>
          <p:cNvSpPr/>
          <p:nvPr>
            <p:ph type="body" idx="1"/>
          </p:nvPr>
        </p:nvSpPr>
        <p:spPr>
          <a:xfrm>
            <a:off x="952499" y="3075759"/>
            <a:ext cx="11099801" cy="4754464"/>
          </a:xfrm>
          <a:prstGeom prst="rect">
            <a:avLst/>
          </a:prstGeom>
        </p:spPr>
        <p:txBody>
          <a:bodyPr/>
          <a:lstStyle/>
          <a:p>
            <a:pPr/>
            <a:r>
              <a:t>Can we intervene, or evaluate the community health?</a:t>
            </a:r>
          </a:p>
          <a:p>
            <a:pPr/>
            <a:r>
              <a:t>Are there key indicators left, that can objectively be used to identify problems? </a:t>
            </a:r>
          </a:p>
        </p:txBody>
      </p:sp>
      <p:sp>
        <p:nvSpPr>
          <p:cNvPr id="194" name="Shape 19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tile tx="0" ty="0" sx="100000" sy="100000" flip="none" algn="tl"/>
        </a:blipFill>
      </p:bgPr>
    </p:bg>
    <p:spTree>
      <p:nvGrpSpPr>
        <p:cNvPr id="1" name=""/>
        <p:cNvGrpSpPr/>
        <p:nvPr/>
      </p:nvGrpSpPr>
      <p:grpSpPr>
        <a:xfrm>
          <a:off x="0" y="0"/>
          <a:ext cx="0" cy="0"/>
          <a:chOff x="0" y="0"/>
          <a:chExt cx="0" cy="0"/>
        </a:xfrm>
      </p:grpSpPr>
      <p:sp>
        <p:nvSpPr>
          <p:cNvPr id="198" name="Shape 198"/>
          <p:cNvSpPr/>
          <p:nvPr>
            <p:ph type="title"/>
          </p:nvPr>
        </p:nvSpPr>
        <p:spPr>
          <a:prstGeom prst="rect">
            <a:avLst/>
          </a:prstGeom>
        </p:spPr>
        <p:txBody>
          <a:bodyPr/>
          <a:lstStyle/>
          <a:p>
            <a:pPr/>
            <a:r>
              <a:t>Data Collection</a:t>
            </a:r>
          </a:p>
        </p:txBody>
      </p:sp>
      <p:sp>
        <p:nvSpPr>
          <p:cNvPr id="199" name="Shape 19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0" name="Shape 200"/>
          <p:cNvSpPr/>
          <p:nvPr>
            <p:ph type="body" idx="1"/>
          </p:nvPr>
        </p:nvSpPr>
        <p:spPr>
          <a:xfrm>
            <a:off x="952500" y="3258183"/>
            <a:ext cx="11099800" cy="4754464"/>
          </a:xfrm>
          <a:prstGeom prst="rect">
            <a:avLst/>
          </a:prstGeom>
        </p:spPr>
        <p:txBody>
          <a:bodyPr/>
          <a:lstStyle/>
          <a:p>
            <a:pPr marL="0" indent="0" defTabSz="374904">
              <a:lnSpc>
                <a:spcPct val="117999"/>
              </a:lnSpc>
              <a:spcBef>
                <a:spcPts val="0"/>
              </a:spcBef>
              <a:buSzTx/>
              <a:buNone/>
              <a:defRPr sz="2952">
                <a:latin typeface="Helvetica Neue Light"/>
                <a:ea typeface="Helvetica Neue Light"/>
                <a:cs typeface="Helvetica Neue Light"/>
                <a:sym typeface="Helvetica Neue Light"/>
              </a:defRPr>
            </a:pPr>
            <a:r>
              <a:t>The first challenge you face:</a:t>
            </a:r>
          </a:p>
          <a:p>
            <a:pPr marL="0" indent="0" defTabSz="374904">
              <a:lnSpc>
                <a:spcPct val="117999"/>
              </a:lnSpc>
              <a:spcBef>
                <a:spcPts val="0"/>
              </a:spcBef>
              <a:buSzTx/>
              <a:buNone/>
              <a:defRPr sz="2952">
                <a:latin typeface="Helvetica Neue Light"/>
                <a:ea typeface="Helvetica Neue Light"/>
                <a:cs typeface="Helvetica Neue Light"/>
                <a:sym typeface="Helvetica Neue Light"/>
              </a:defRPr>
            </a:pPr>
          </a:p>
          <a:p>
            <a:pPr marL="364489" indent="-364489" defTabSz="374904">
              <a:lnSpc>
                <a:spcPct val="200000"/>
              </a:lnSpc>
              <a:spcBef>
                <a:spcPts val="0"/>
              </a:spcBef>
              <a:defRPr sz="2952">
                <a:latin typeface="Helvetica Neue Light"/>
                <a:ea typeface="Helvetica Neue Light"/>
                <a:cs typeface="Helvetica Neue Light"/>
                <a:sym typeface="Helvetica Neue Light"/>
              </a:defRPr>
            </a:pPr>
            <a:r>
              <a:t>Finding projects that have gone through a various types of forking</a:t>
            </a:r>
          </a:p>
          <a:p>
            <a:pPr lvl="1" marL="728979" indent="-364489" defTabSz="374904">
              <a:lnSpc>
                <a:spcPct val="200000"/>
              </a:lnSpc>
              <a:spcBef>
                <a:spcPts val="0"/>
              </a:spcBef>
              <a:defRPr sz="2952">
                <a:latin typeface="Helvetica Neue Light"/>
                <a:ea typeface="Helvetica Neue Light"/>
                <a:cs typeface="Helvetica Neue Light"/>
                <a:sym typeface="Helvetica Neue Light"/>
              </a:defRPr>
            </a:pPr>
            <a:r>
              <a:t>Projects survived</a:t>
            </a:r>
          </a:p>
          <a:p>
            <a:pPr lvl="2" marL="1093469" indent="-364489" defTabSz="374904">
              <a:lnSpc>
                <a:spcPct val="200000"/>
              </a:lnSpc>
              <a:spcBef>
                <a:spcPts val="0"/>
              </a:spcBef>
              <a:defRPr sz="2952">
                <a:latin typeface="Helvetica Neue Light"/>
                <a:ea typeface="Helvetica Neue Light"/>
                <a:cs typeface="Helvetica Neue Light"/>
                <a:sym typeface="Helvetica Neue Light"/>
              </a:defRPr>
            </a:pPr>
            <a:r>
              <a:t>Project records survived</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04" name="Shape 204"/>
          <p:cNvSpPr/>
          <p:nvPr>
            <p:ph type="title"/>
          </p:nvPr>
        </p:nvSpPr>
        <p:spPr>
          <a:prstGeom prst="rect">
            <a:avLst/>
          </a:prstGeom>
        </p:spPr>
        <p:txBody>
          <a:bodyPr/>
          <a:lstStyle/>
          <a:p>
            <a:pPr defTabSz="490727">
              <a:defRPr sz="6719"/>
            </a:pPr>
            <a:r>
              <a:t>Data Collection</a:t>
            </a:r>
            <a:br/>
            <a:r>
              <a:t>Projects</a:t>
            </a:r>
          </a:p>
        </p:txBody>
      </p:sp>
      <p:pic>
        <p:nvPicPr>
          <p:cNvPr id="205" name="Screen Shot 2016-02-09 at 1.03.19 PM.png"/>
          <p:cNvPicPr>
            <a:picLocks noChangeAspect="1"/>
          </p:cNvPicPr>
          <p:nvPr/>
        </p:nvPicPr>
        <p:blipFill>
          <a:blip r:embed="rId4">
            <a:extLst/>
          </a:blip>
          <a:srcRect l="0" t="10729" r="10762" b="0"/>
          <a:stretch>
            <a:fillRect/>
          </a:stretch>
        </p:blipFill>
        <p:spPr>
          <a:xfrm>
            <a:off x="2646968" y="3031132"/>
            <a:ext cx="8002743" cy="5793150"/>
          </a:xfrm>
          <a:prstGeom prst="rect">
            <a:avLst/>
          </a:prstGeom>
          <a:ln w="12700">
            <a:miter lim="400000"/>
          </a:ln>
        </p:spPr>
      </p:pic>
      <p:sp>
        <p:nvSpPr>
          <p:cNvPr id="206" name="Shape 20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7" name="Shape 207"/>
          <p:cNvSpPr/>
          <p:nvPr/>
        </p:nvSpPr>
        <p:spPr>
          <a:xfrm>
            <a:off x="1986317" y="3585673"/>
            <a:ext cx="1059018" cy="99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800">
                <a:latin typeface="Helvetica"/>
                <a:ea typeface="Helvetica"/>
                <a:cs typeface="Helvetica"/>
                <a:sym typeface="Helvetica"/>
              </a:defRPr>
            </a:lvl1pPr>
          </a:lstStyle>
          <a:p>
            <a:pPr/>
            <a:r>
              <a:t>{</a:t>
            </a:r>
          </a:p>
        </p:txBody>
      </p:sp>
      <p:sp>
        <p:nvSpPr>
          <p:cNvPr id="208" name="Shape 208"/>
          <p:cNvSpPr/>
          <p:nvPr/>
        </p:nvSpPr>
        <p:spPr>
          <a:xfrm>
            <a:off x="2301311" y="7179773"/>
            <a:ext cx="525717" cy="160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9800"/>
            </a:lvl1pPr>
          </a:lstStyle>
          <a:p>
            <a:pPr/>
            <a:r>
              <a:t>{</a:t>
            </a:r>
          </a:p>
        </p:txBody>
      </p:sp>
      <p:sp>
        <p:nvSpPr>
          <p:cNvPr id="209" name="Shape 209"/>
          <p:cNvSpPr/>
          <p:nvPr/>
        </p:nvSpPr>
        <p:spPr>
          <a:xfrm>
            <a:off x="654803" y="7783023"/>
            <a:ext cx="1263812"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900"/>
            </a:lvl1pPr>
          </a:lstStyle>
          <a:p>
            <a:pPr/>
            <a:r>
              <a:t>Not forked</a:t>
            </a:r>
          </a:p>
        </p:txBody>
      </p:sp>
      <p:sp>
        <p:nvSpPr>
          <p:cNvPr id="210" name="Shape 210"/>
          <p:cNvSpPr/>
          <p:nvPr/>
        </p:nvSpPr>
        <p:spPr>
          <a:xfrm>
            <a:off x="2250511" y="5808173"/>
            <a:ext cx="525717"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0500"/>
            </a:lvl1pPr>
          </a:lstStyle>
          <a:p>
            <a:pPr/>
            <a:r>
              <a:t>{</a:t>
            </a:r>
          </a:p>
        </p:txBody>
      </p:sp>
      <p:sp>
        <p:nvSpPr>
          <p:cNvPr id="211" name="Shape 211"/>
          <p:cNvSpPr/>
          <p:nvPr/>
        </p:nvSpPr>
        <p:spPr>
          <a:xfrm>
            <a:off x="2250511" y="4185748"/>
            <a:ext cx="525717" cy="191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1900"/>
            </a:lvl1pPr>
          </a:lstStyle>
          <a:p>
            <a:pPr/>
            <a:r>
              <a:t>{</a:t>
            </a:r>
          </a:p>
        </p:txBody>
      </p:sp>
      <p:sp>
        <p:nvSpPr>
          <p:cNvPr id="212" name="Shape 212"/>
          <p:cNvSpPr/>
          <p:nvPr/>
        </p:nvSpPr>
        <p:spPr>
          <a:xfrm>
            <a:off x="191181" y="5039823"/>
            <a:ext cx="2292655"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900"/>
            </a:pPr>
            <a:r>
              <a:t>Non-conflict-driven</a:t>
            </a:r>
            <a:br/>
            <a:r>
              <a:rPr sz="1200"/>
              <a:t>Community-driven</a:t>
            </a:r>
          </a:p>
        </p:txBody>
      </p:sp>
      <p:sp>
        <p:nvSpPr>
          <p:cNvPr id="213" name="Shape 213"/>
          <p:cNvSpPr/>
          <p:nvPr/>
        </p:nvSpPr>
        <p:spPr>
          <a:xfrm>
            <a:off x="65794" y="3922223"/>
            <a:ext cx="2441830" cy="393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900"/>
            </a:lvl1pPr>
          </a:lstStyle>
          <a:p>
            <a:pPr/>
            <a:r>
              <a:t>Conflict-driven</a:t>
            </a:r>
          </a:p>
        </p:txBody>
      </p:sp>
      <p:sp>
        <p:nvSpPr>
          <p:cNvPr id="214" name="Shape 214"/>
          <p:cNvSpPr/>
          <p:nvPr/>
        </p:nvSpPr>
        <p:spPr>
          <a:xfrm>
            <a:off x="178481" y="6538423"/>
            <a:ext cx="2292655" cy="57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900"/>
            </a:pPr>
            <a:r>
              <a:t>Non-conflict-driven</a:t>
            </a:r>
            <a:br/>
            <a:r>
              <a:rPr sz="1200"/>
              <a:t>Technical</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title"/>
          </p:nvPr>
        </p:nvSpPr>
        <p:spPr>
          <a:prstGeom prst="rect">
            <a:avLst/>
          </a:prstGeom>
        </p:spPr>
        <p:txBody>
          <a:bodyPr/>
          <a:lstStyle/>
          <a:p>
            <a:pPr/>
            <a:r>
              <a:t>Methodology</a:t>
            </a:r>
          </a:p>
        </p:txBody>
      </p:sp>
      <p:sp>
        <p:nvSpPr>
          <p:cNvPr id="219" name="Shape 219"/>
          <p:cNvSpPr/>
          <p:nvPr>
            <p:ph type="body" sz="half" idx="1"/>
          </p:nvPr>
        </p:nvSpPr>
        <p:spPr>
          <a:xfrm>
            <a:off x="965200" y="2387600"/>
            <a:ext cx="6442621" cy="5131991"/>
          </a:xfrm>
          <a:prstGeom prst="rect">
            <a:avLst/>
          </a:prstGeom>
        </p:spPr>
        <p:txBody>
          <a:bodyPr/>
          <a:lstStyle/>
          <a:p>
            <a:pPr marL="0" indent="0">
              <a:buSzTx/>
              <a:buNone/>
            </a:pPr>
            <a:r>
              <a:t>Two analyses:</a:t>
            </a:r>
          </a:p>
          <a:p>
            <a:pPr marL="345722" indent="-345722"/>
            <a:r>
              <a:t>Time series analysis of developers’ communication sentiments</a:t>
            </a:r>
          </a:p>
          <a:p>
            <a:pPr marL="345722" indent="-345722"/>
            <a:r>
              <a:t>Social network analysis of developers’ interaction graphs</a:t>
            </a:r>
          </a:p>
        </p:txBody>
      </p:sp>
      <p:sp>
        <p:nvSpPr>
          <p:cNvPr id="220" name="Shape 22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23" name="Group 223"/>
          <p:cNvGrpSpPr/>
          <p:nvPr/>
        </p:nvGrpSpPr>
        <p:grpSpPr>
          <a:xfrm>
            <a:off x="8181170" y="2167866"/>
            <a:ext cx="4360708" cy="3545271"/>
            <a:chOff x="0" y="0"/>
            <a:chExt cx="4360707" cy="3545270"/>
          </a:xfrm>
        </p:grpSpPr>
        <p:pic>
          <p:nvPicPr>
            <p:cNvPr id="222" name="01_time_series_noise_data.jpg"/>
            <p:cNvPicPr>
              <a:picLocks noChangeAspect="1"/>
            </p:cNvPicPr>
            <p:nvPr/>
          </p:nvPicPr>
          <p:blipFill>
            <a:blip r:embed="rId3">
              <a:extLst/>
            </a:blip>
            <a:srcRect l="2217" t="0" r="10361" b="0"/>
            <a:stretch>
              <a:fillRect/>
            </a:stretch>
          </p:blipFill>
          <p:spPr>
            <a:xfrm>
              <a:off x="127000" y="88900"/>
              <a:ext cx="4106708" cy="3215071"/>
            </a:xfrm>
            <a:prstGeom prst="rect">
              <a:avLst/>
            </a:prstGeom>
            <a:ln>
              <a:noFill/>
            </a:ln>
            <a:effectLst/>
          </p:spPr>
        </p:pic>
        <p:pic>
          <p:nvPicPr>
            <p:cNvPr id="221" name=""/>
            <p:cNvPicPr>
              <a:picLocks noChangeAspect="0"/>
            </p:cNvPicPr>
            <p:nvPr/>
          </p:nvPicPr>
          <p:blipFill>
            <a:blip r:embed="rId4">
              <a:extLst/>
            </a:blip>
            <a:stretch>
              <a:fillRect/>
            </a:stretch>
          </p:blipFill>
          <p:spPr>
            <a:xfrm>
              <a:off x="0" y="-1"/>
              <a:ext cx="4360708" cy="3545272"/>
            </a:xfrm>
            <a:prstGeom prst="rect">
              <a:avLst/>
            </a:prstGeom>
            <a:effectLst/>
          </p:spPr>
        </p:pic>
      </p:grpSp>
      <p:grpSp>
        <p:nvGrpSpPr>
          <p:cNvPr id="226" name="Group 226"/>
          <p:cNvGrpSpPr/>
          <p:nvPr/>
        </p:nvGrpSpPr>
        <p:grpSpPr>
          <a:xfrm>
            <a:off x="8181170" y="5689484"/>
            <a:ext cx="4360708" cy="3172042"/>
            <a:chOff x="0" y="0"/>
            <a:chExt cx="4360707" cy="3172041"/>
          </a:xfrm>
        </p:grpSpPr>
        <p:pic>
          <p:nvPicPr>
            <p:cNvPr id="225" name="3575872381_0da1eec53a.jpg"/>
            <p:cNvPicPr>
              <a:picLocks noChangeAspect="1"/>
            </p:cNvPicPr>
            <p:nvPr/>
          </p:nvPicPr>
          <p:blipFill>
            <a:blip r:embed="rId5">
              <a:extLst/>
            </a:blip>
            <a:srcRect l="0" t="0" r="0" b="0"/>
            <a:stretch>
              <a:fillRect/>
            </a:stretch>
          </p:blipFill>
          <p:spPr>
            <a:xfrm>
              <a:off x="127000" y="88900"/>
              <a:ext cx="4106708" cy="2841842"/>
            </a:xfrm>
            <a:prstGeom prst="rect">
              <a:avLst/>
            </a:prstGeom>
            <a:ln>
              <a:noFill/>
            </a:ln>
            <a:effectLst/>
          </p:spPr>
        </p:pic>
        <p:pic>
          <p:nvPicPr>
            <p:cNvPr id="224" name=""/>
            <p:cNvPicPr>
              <a:picLocks noChangeAspect="0"/>
            </p:cNvPicPr>
            <p:nvPr/>
          </p:nvPicPr>
          <p:blipFill>
            <a:blip r:embed="rId6">
              <a:extLst/>
            </a:blip>
            <a:stretch>
              <a:fillRect/>
            </a:stretch>
          </p:blipFill>
          <p:spPr>
            <a:xfrm>
              <a:off x="0" y="0"/>
              <a:ext cx="4360708" cy="3172042"/>
            </a:xfrm>
            <a:prstGeom prst="rect">
              <a:avLst/>
            </a:prstGeom>
            <a:effectLst/>
          </p:spPr>
        </p:pic>
      </p:gr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30" name="Shape 230"/>
          <p:cNvSpPr/>
          <p:nvPr>
            <p:ph type="title"/>
          </p:nvPr>
        </p:nvSpPr>
        <p:spPr>
          <a:prstGeom prst="rect">
            <a:avLst/>
          </a:prstGeom>
        </p:spPr>
        <p:txBody>
          <a:bodyPr/>
          <a:lstStyle>
            <a:lvl1pPr>
              <a:spcBef>
                <a:spcPts val="3200"/>
              </a:spcBef>
              <a:defRPr sz="6000"/>
            </a:lvl1pPr>
          </a:lstStyle>
          <a:p>
            <a:pPr/>
            <a:r>
              <a:t>Time series analysis of sentiments</a:t>
            </a:r>
          </a:p>
        </p:txBody>
      </p:sp>
      <p:sp>
        <p:nvSpPr>
          <p:cNvPr id="231" name="Shape 231"/>
          <p:cNvSpPr/>
          <p:nvPr>
            <p:ph type="body" idx="1"/>
          </p:nvPr>
        </p:nvSpPr>
        <p:spPr>
          <a:xfrm>
            <a:off x="965200" y="2387600"/>
            <a:ext cx="11074401" cy="6250034"/>
          </a:xfrm>
          <a:prstGeom prst="rect">
            <a:avLst/>
          </a:prstGeom>
        </p:spPr>
        <p:txBody>
          <a:bodyPr/>
          <a:lstStyle/>
          <a:p>
            <a:pPr marL="308680" indent="-308680">
              <a:defRPr sz="2700"/>
            </a:pPr>
            <a:r>
              <a:t>Data: Contents of the messages on the projects’ developers mailing list, for the 10-month run-up to the fork. </a:t>
            </a:r>
          </a:p>
          <a:p>
            <a:pPr marL="308680" indent="-308680">
              <a:defRPr sz="2700"/>
            </a:pPr>
            <a:r>
              <a:t>Anomaly detection as key indicators of problems among the developers, and intervene if needed.</a:t>
            </a:r>
          </a:p>
        </p:txBody>
      </p:sp>
      <p:sp>
        <p:nvSpPr>
          <p:cNvPr id="232" name="Shape 23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0"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6" name="Shape 236"/>
          <p:cNvSpPr/>
          <p:nvPr>
            <p:ph type="title"/>
          </p:nvPr>
        </p:nvSpPr>
        <p:spPr>
          <a:prstGeom prst="rect">
            <a:avLst/>
          </a:prstGeom>
        </p:spPr>
        <p:txBody>
          <a:bodyPr/>
          <a:lstStyle/>
          <a:p>
            <a:pPr defTabSz="426466">
              <a:defRPr sz="5840"/>
            </a:pPr>
            <a:r>
              <a:t>Methodology</a:t>
            </a:r>
          </a:p>
          <a:p>
            <a:pPr defTabSz="426466">
              <a:spcBef>
                <a:spcPts val="2300"/>
              </a:spcBef>
              <a:defRPr sz="2774"/>
            </a:pPr>
            <a:r>
              <a:t>Time series analysis of open source developers’ communication sentiments</a:t>
            </a:r>
          </a:p>
        </p:txBody>
      </p:sp>
      <p:sp>
        <p:nvSpPr>
          <p:cNvPr id="237" name="Shape 237"/>
          <p:cNvSpPr/>
          <p:nvPr>
            <p:ph type="body" idx="1"/>
          </p:nvPr>
        </p:nvSpPr>
        <p:spPr>
          <a:xfrm>
            <a:off x="965200" y="2387600"/>
            <a:ext cx="10094417" cy="6286500"/>
          </a:xfrm>
          <a:prstGeom prst="rect">
            <a:avLst/>
          </a:prstGeom>
        </p:spPr>
        <p:txBody>
          <a:bodyPr/>
          <a:lstStyle/>
          <a:p>
            <a:pPr marL="0" indent="0" defTabSz="414781">
              <a:spcBef>
                <a:spcPts val="2200"/>
              </a:spcBef>
              <a:buSzTx/>
              <a:buNone/>
              <a:defRPr sz="2840"/>
            </a:pPr>
            <a:r>
              <a:t>Here’s my data:</a:t>
            </a:r>
          </a:p>
          <a:p>
            <a:pPr marL="245462" indent="-245462" defTabSz="414781">
              <a:spcBef>
                <a:spcPts val="2200"/>
              </a:spcBef>
              <a:defRPr sz="2840"/>
            </a:pPr>
            <a:r>
              <a:t>The contents of the messages sent and received on the projects developers mailing list, for the time period of 10-month run-up to the fork. </a:t>
            </a:r>
          </a:p>
          <a:p>
            <a:pPr marL="0" indent="0" defTabSz="414781">
              <a:spcBef>
                <a:spcPts val="2200"/>
              </a:spcBef>
              <a:buSzTx/>
              <a:buNone/>
              <a:defRPr sz="2840"/>
            </a:pPr>
            <a:r>
              <a:t>Here’s why it matters:</a:t>
            </a:r>
          </a:p>
          <a:p>
            <a:pPr marL="162305" indent="-162305" defTabSz="414781">
              <a:spcBef>
                <a:spcPts val="2200"/>
              </a:spcBef>
              <a:buSzPct val="100000"/>
              <a:defRPr sz="2840"/>
            </a:pPr>
            <a:r>
              <a:t>The objective was to be able to intervene, or evaluate the health. </a:t>
            </a:r>
          </a:p>
          <a:p>
            <a:pPr marL="162305" indent="-162305" defTabSz="414781">
              <a:spcBef>
                <a:spcPts val="2200"/>
              </a:spcBef>
              <a:buSzPct val="100000"/>
              <a:defRPr sz="2840"/>
            </a:pPr>
            <a:r>
              <a:t>Anomaly detection of the time series analysis may be used by the project stakeholders/investors as key indicators left in the record, that can reliably be used to predict, or to identify problems among the developers, and intervene if need be.</a:t>
            </a:r>
          </a:p>
        </p:txBody>
      </p:sp>
      <p:sp>
        <p:nvSpPr>
          <p:cNvPr id="238" name="Shape 238"/>
          <p:cNvSpPr/>
          <p:nvPr>
            <p:ph type="sldNum" sz="quarter" idx="4294967295"/>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22" name="Shape 122"/>
          <p:cNvSpPr/>
          <p:nvPr>
            <p:ph type="title"/>
          </p:nvPr>
        </p:nvSpPr>
        <p:spPr>
          <a:prstGeom prst="rect">
            <a:avLst/>
          </a:prstGeom>
        </p:spPr>
        <p:txBody>
          <a:bodyPr/>
          <a:lstStyle/>
          <a:p>
            <a:pPr/>
            <a:r>
              <a:t>Great Projects</a:t>
            </a:r>
          </a:p>
        </p:txBody>
      </p:sp>
      <p:sp>
        <p:nvSpPr>
          <p:cNvPr id="123" name="Shape 123"/>
          <p:cNvSpPr/>
          <p:nvPr>
            <p:ph type="body" idx="1"/>
          </p:nvPr>
        </p:nvSpPr>
        <p:spPr>
          <a:xfrm>
            <a:off x="1043844" y="2603500"/>
            <a:ext cx="11304128" cy="4659313"/>
          </a:xfrm>
          <a:prstGeom prst="rect">
            <a:avLst/>
          </a:prstGeom>
        </p:spPr>
        <p:txBody>
          <a:bodyPr/>
          <a:lstStyle/>
          <a:p>
            <a:pPr marL="482600" indent="-228600" defTabSz="457200">
              <a:spcBef>
                <a:spcPts val="0"/>
              </a:spcBef>
              <a:buSzPct val="100000"/>
              <a:defRPr sz="3200"/>
            </a:pPr>
            <a:r>
              <a:t> Technical quality</a:t>
            </a:r>
          </a:p>
          <a:p>
            <a:pPr marL="1043939" indent="-447039" defTabSz="457200">
              <a:spcBef>
                <a:spcPts val="0"/>
              </a:spcBef>
              <a:buSzTx/>
              <a:buNone/>
              <a:defRPr sz="2000"/>
            </a:pPr>
          </a:p>
          <a:p>
            <a:pPr marL="1043939" indent="-447039" defTabSz="457200">
              <a:spcBef>
                <a:spcPts val="0"/>
              </a:spcBef>
              <a:buSzTx/>
              <a:buNone/>
              <a:defRPr sz="2000"/>
            </a:pPr>
          </a:p>
          <a:p>
            <a:pPr marL="482600" indent="-228600" defTabSz="457200">
              <a:spcBef>
                <a:spcPts val="0"/>
              </a:spcBef>
              <a:buSzPct val="100000"/>
              <a:defRPr sz="3200"/>
            </a:pPr>
            <a:r>
              <a:t> Operational health</a:t>
            </a:r>
          </a:p>
          <a:p>
            <a:pPr marL="482600" indent="-228600" defTabSz="457200">
              <a:spcBef>
                <a:spcPts val="0"/>
              </a:spcBef>
              <a:buSzPct val="100000"/>
              <a:defRPr sz="3200"/>
            </a:pPr>
          </a:p>
          <a:p>
            <a:pPr marL="482600" indent="-228600" defTabSz="457200">
              <a:spcBef>
                <a:spcPts val="0"/>
              </a:spcBef>
              <a:buSzPct val="100000"/>
              <a:defRPr sz="3200"/>
            </a:pPr>
            <a:r>
              <a:t> Survivability</a:t>
            </a:r>
          </a:p>
          <a:p>
            <a:pPr marL="825500" indent="-228600" defTabSz="457200">
              <a:spcBef>
                <a:spcPts val="0"/>
              </a:spcBef>
              <a:buSzPct val="100000"/>
              <a:defRPr sz="2000"/>
            </a:pPr>
            <a:r>
              <a:t>Bus #</a:t>
            </a:r>
          </a:p>
        </p:txBody>
      </p:sp>
      <p:sp>
        <p:nvSpPr>
          <p:cNvPr id="124" name="Shape 124"/>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5" name="Shape 125"/>
          <p:cNvSpPr/>
          <p:nvPr/>
        </p:nvSpPr>
        <p:spPr>
          <a:xfrm>
            <a:off x="4451858" y="2038349"/>
            <a:ext cx="4101085"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3200"/>
              </a:spcBef>
              <a:defRPr sz="1600"/>
            </a:lvl1pPr>
          </a:lstStyle>
          <a:p>
            <a:pPr/>
            <a:r>
              <a:t>Assumption: You know what open source is.</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0" name="Shape 240"/>
          <p:cNvSpPr/>
          <p:nvPr>
            <p:ph type="title"/>
          </p:nvPr>
        </p:nvSpPr>
        <p:spPr>
          <a:prstGeom prst="rect">
            <a:avLst/>
          </a:prstGeom>
        </p:spPr>
        <p:txBody>
          <a:bodyPr/>
          <a:lstStyle/>
          <a:p>
            <a:pPr/>
            <a:r>
              <a:t>Sentiment Analysis</a:t>
            </a:r>
          </a:p>
        </p:txBody>
      </p:sp>
      <p:sp>
        <p:nvSpPr>
          <p:cNvPr id="241" name="Shape 241"/>
          <p:cNvSpPr/>
          <p:nvPr>
            <p:ph type="body" idx="1"/>
          </p:nvPr>
        </p:nvSpPr>
        <p:spPr>
          <a:prstGeom prst="rect">
            <a:avLst/>
          </a:prstGeom>
        </p:spPr>
        <p:txBody>
          <a:bodyPr/>
          <a:lstStyle/>
          <a:p>
            <a:pPr marL="172861" indent="-172861" defTabSz="457200">
              <a:spcBef>
                <a:spcPts val="0"/>
              </a:spcBef>
              <a:defRPr sz="2700">
                <a:solidFill>
                  <a:srgbClr val="252525"/>
                </a:solidFill>
              </a:defRPr>
            </a:pPr>
          </a:p>
          <a:p>
            <a:pPr marL="172861" indent="-172861" defTabSz="457200">
              <a:spcBef>
                <a:spcPts val="0"/>
              </a:spcBef>
              <a:defRPr sz="2700">
                <a:solidFill>
                  <a:srgbClr val="252525"/>
                </a:solidFill>
              </a:defRPr>
            </a:pPr>
            <a:r>
              <a:t>To determine the attitude of a writer, the overall contextual polarity or emotional reaction to a document, interaction, or event </a:t>
            </a:r>
          </a:p>
          <a:p>
            <a:pPr marL="172861" indent="-172861" defTabSz="457200">
              <a:spcBef>
                <a:spcPts val="0"/>
              </a:spcBef>
              <a:defRPr sz="2700">
                <a:solidFill>
                  <a:srgbClr val="252525"/>
                </a:solidFill>
              </a:defRPr>
            </a:pPr>
          </a:p>
          <a:p>
            <a:pPr marL="0" indent="0" defTabSz="457200">
              <a:spcBef>
                <a:spcPts val="0"/>
              </a:spcBef>
              <a:buSzTx/>
              <a:buNone/>
              <a:defRPr sz="2700">
                <a:solidFill>
                  <a:srgbClr val="252525"/>
                </a:solidFill>
              </a:defRPr>
            </a:pPr>
            <a:r>
              <a:t>Used for </a:t>
            </a:r>
          </a:p>
          <a:p>
            <a:pPr marL="172861" indent="-172861" defTabSz="457200">
              <a:lnSpc>
                <a:spcPct val="150000"/>
              </a:lnSpc>
              <a:spcBef>
                <a:spcPts val="0"/>
              </a:spcBef>
              <a:defRPr sz="2700">
                <a:solidFill>
                  <a:srgbClr val="252525"/>
                </a:solidFill>
              </a:defRPr>
            </a:pPr>
            <a:r>
              <a:t>“Flame” detection</a:t>
            </a:r>
          </a:p>
          <a:p>
            <a:pPr marL="172861" indent="-172861" defTabSz="457200">
              <a:lnSpc>
                <a:spcPct val="150000"/>
              </a:lnSpc>
              <a:spcBef>
                <a:spcPts val="0"/>
              </a:spcBef>
              <a:defRPr sz="2700">
                <a:solidFill>
                  <a:srgbClr val="252525"/>
                </a:solidFill>
              </a:defRPr>
            </a:pPr>
            <a:r>
              <a:t>Bias identification in news sources</a:t>
            </a:r>
          </a:p>
          <a:p>
            <a:pPr marL="172861" indent="-172861" defTabSz="457200">
              <a:lnSpc>
                <a:spcPct val="150000"/>
              </a:lnSpc>
              <a:spcBef>
                <a:spcPts val="0"/>
              </a:spcBef>
              <a:defRPr sz="2700">
                <a:solidFill>
                  <a:srgbClr val="252525"/>
                </a:solidFill>
              </a:defRPr>
            </a:pPr>
            <a:r>
              <a:t>Identifying (in)appropriate content for ad placement</a:t>
            </a:r>
          </a:p>
          <a:p>
            <a:pPr marL="172861" indent="-172861" defTabSz="457200">
              <a:lnSpc>
                <a:spcPct val="150000"/>
              </a:lnSpc>
              <a:spcBef>
                <a:spcPts val="0"/>
              </a:spcBef>
              <a:defRPr sz="2700">
                <a:solidFill>
                  <a:srgbClr val="252525"/>
                </a:solidFill>
              </a:defRPr>
            </a:pPr>
            <a:r>
              <a:t>Targeting advertising/messages, gauging reactions, etc.</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243"/>
          <p:cNvSpPr/>
          <p:nvPr>
            <p:ph type="title"/>
          </p:nvPr>
        </p:nvSpPr>
        <p:spPr>
          <a:prstGeom prst="rect">
            <a:avLst/>
          </a:prstGeom>
        </p:spPr>
        <p:txBody>
          <a:bodyPr/>
          <a:lstStyle/>
          <a:p>
            <a:pPr defTabSz="397256">
              <a:spcBef>
                <a:spcPts val="2800"/>
              </a:spcBef>
              <a:defRPr sz="5440"/>
            </a:pPr>
            <a:r>
              <a:t>Sentiment Analysis</a:t>
            </a:r>
          </a:p>
          <a:p>
            <a:pPr defTabSz="397256">
              <a:spcBef>
                <a:spcPts val="2800"/>
              </a:spcBef>
              <a:defRPr sz="5440"/>
            </a:pPr>
            <a:r>
              <a:t>Examples</a:t>
            </a:r>
          </a:p>
        </p:txBody>
      </p:sp>
      <p:sp>
        <p:nvSpPr>
          <p:cNvPr id="244" name="Shape 244"/>
          <p:cNvSpPr/>
          <p:nvPr>
            <p:ph type="body" sz="half" idx="1"/>
          </p:nvPr>
        </p:nvSpPr>
        <p:spPr>
          <a:xfrm>
            <a:off x="952500" y="2603500"/>
            <a:ext cx="6535354" cy="5759846"/>
          </a:xfrm>
          <a:prstGeom prst="rect">
            <a:avLst/>
          </a:prstGeom>
        </p:spPr>
        <p:txBody>
          <a:bodyPr/>
          <a:lstStyle/>
          <a:p>
            <a:pPr marL="271638" indent="-271638" defTabSz="457200">
              <a:spcBef>
                <a:spcPts val="0"/>
              </a:spcBef>
              <a:defRPr sz="2200"/>
            </a:pPr>
            <a:r>
              <a:t>The Obama administration used it to gauge public opinion to policy announcements and campaign messages ahead of 2012 election.</a:t>
            </a:r>
          </a:p>
          <a:p>
            <a:pPr marL="271638" indent="-271638" defTabSz="457200">
              <a:spcBef>
                <a:spcPts val="0"/>
              </a:spcBef>
              <a:defRPr sz="2200"/>
            </a:pPr>
          </a:p>
          <a:p>
            <a:pPr marL="271638" indent="-271638" defTabSz="457200">
              <a:spcBef>
                <a:spcPts val="0"/>
              </a:spcBef>
              <a:defRPr sz="2200"/>
            </a:pPr>
          </a:p>
          <a:p>
            <a:pPr marL="271638" indent="-271638" defTabSz="457200">
              <a:spcBef>
                <a:spcPts val="0"/>
              </a:spcBef>
              <a:defRPr sz="2200"/>
            </a:pPr>
          </a:p>
          <a:p>
            <a:pPr marL="271638" indent="-271638" defTabSz="457200">
              <a:spcBef>
                <a:spcPts val="0"/>
              </a:spcBef>
              <a:defRPr sz="2200"/>
            </a:pPr>
          </a:p>
          <a:p>
            <a:pPr marL="271638" indent="-271638" defTabSz="457200">
              <a:spcBef>
                <a:spcPts val="0"/>
              </a:spcBef>
              <a:defRPr sz="2200"/>
            </a:pPr>
            <a:r>
              <a:t>Businesses like Expedia used it to understand consumer attitudes and react accordingly.</a:t>
            </a:r>
          </a:p>
        </p:txBody>
      </p:sp>
      <p:sp>
        <p:nvSpPr>
          <p:cNvPr id="245" name="Shape 245"/>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6" name="110.png"/>
          <p:cNvPicPr>
            <a:picLocks noChangeAspect="1"/>
          </p:cNvPicPr>
          <p:nvPr/>
        </p:nvPicPr>
        <p:blipFill>
          <a:blip r:embed="rId3">
            <a:extLst/>
          </a:blip>
          <a:stretch>
            <a:fillRect/>
          </a:stretch>
        </p:blipFill>
        <p:spPr>
          <a:xfrm>
            <a:off x="2866623" y="7049598"/>
            <a:ext cx="7271554" cy="1185824"/>
          </a:xfrm>
          <a:prstGeom prst="rect">
            <a:avLst/>
          </a:prstGeom>
          <a:ln w="12700">
            <a:miter lim="400000"/>
          </a:ln>
        </p:spPr>
      </p:pic>
      <p:pic>
        <p:nvPicPr>
          <p:cNvPr id="247" name="rsz_screen_shot_2012-10-24_at_103053_am-600x453.jpg"/>
          <p:cNvPicPr>
            <a:picLocks noChangeAspect="1"/>
          </p:cNvPicPr>
          <p:nvPr/>
        </p:nvPicPr>
        <p:blipFill>
          <a:blip r:embed="rId4">
            <a:extLst/>
          </a:blip>
          <a:stretch>
            <a:fillRect/>
          </a:stretch>
        </p:blipFill>
        <p:spPr>
          <a:xfrm>
            <a:off x="7434215" y="2833889"/>
            <a:ext cx="4454268" cy="3362972"/>
          </a:xfrm>
          <a:prstGeom prst="rect">
            <a:avLst/>
          </a:prstGeom>
          <a:ln w="12700">
            <a:miter lim="400000"/>
          </a:ln>
        </p:spPr>
      </p:pic>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51" name="Shape 251"/>
          <p:cNvSpPr/>
          <p:nvPr>
            <p:ph type="title"/>
          </p:nvPr>
        </p:nvSpPr>
        <p:spPr>
          <a:prstGeom prst="rect">
            <a:avLst/>
          </a:prstGeom>
        </p:spPr>
        <p:txBody>
          <a:bodyPr/>
          <a:lstStyle>
            <a:lvl1pPr>
              <a:spcBef>
                <a:spcPts val="4200"/>
              </a:spcBef>
            </a:lvl1pPr>
          </a:lstStyle>
          <a:p>
            <a:pPr/>
            <a:r>
              <a:t>Sentiment Analysis</a:t>
            </a:r>
          </a:p>
        </p:txBody>
      </p:sp>
      <p:sp>
        <p:nvSpPr>
          <p:cNvPr id="252" name="Shape 252"/>
          <p:cNvSpPr/>
          <p:nvPr>
            <p:ph type="body" idx="1"/>
          </p:nvPr>
        </p:nvSpPr>
        <p:spPr>
          <a:prstGeom prst="rect">
            <a:avLst/>
          </a:prstGeom>
        </p:spPr>
        <p:txBody>
          <a:bodyPr/>
          <a:lstStyle/>
          <a:p>
            <a:pPr lvl="1" marL="802569" indent="-358069"/>
            <a:r>
              <a:rPr sz="2900"/>
              <a:t>Contents of messages sent/received by contributors</a:t>
            </a:r>
            <a:endParaRPr sz="2900"/>
          </a:p>
          <a:p>
            <a:pPr lvl="1" marL="802569" indent="-358069"/>
            <a:r>
              <a:rPr sz="2900"/>
              <a:t>A time series of sentiments, to analyze</a:t>
            </a:r>
          </a:p>
        </p:txBody>
      </p:sp>
      <p:sp>
        <p:nvSpPr>
          <p:cNvPr id="253" name="Shape 253"/>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7" name="Shape 257"/>
          <p:cNvSpPr/>
          <p:nvPr>
            <p:ph type="title"/>
          </p:nvPr>
        </p:nvSpPr>
        <p:spPr>
          <a:prstGeom prst="rect">
            <a:avLst/>
          </a:prstGeom>
        </p:spPr>
        <p:txBody>
          <a:bodyPr/>
          <a:lstStyle>
            <a:lvl1pPr defTabSz="490727">
              <a:defRPr sz="6719"/>
            </a:lvl1pPr>
          </a:lstStyle>
          <a:p>
            <a:pPr/>
            <a:r>
              <a:t>Time Series Analysis of Sentiments</a:t>
            </a:r>
          </a:p>
        </p:txBody>
      </p:sp>
      <p:pic>
        <p:nvPicPr>
          <p:cNvPr id="258" name="TS_1.pdf"/>
          <p:cNvPicPr>
            <a:picLocks noChangeAspect="1"/>
          </p:cNvPicPr>
          <p:nvPr/>
        </p:nvPicPr>
        <p:blipFill>
          <a:blip r:embed="rId2">
            <a:extLst/>
          </a:blip>
          <a:srcRect l="0" t="0" r="0" b="0"/>
          <a:stretch>
            <a:fillRect/>
          </a:stretch>
        </p:blipFill>
        <p:spPr>
          <a:xfrm>
            <a:off x="1612899" y="2419350"/>
            <a:ext cx="9779002" cy="6667500"/>
          </a:xfrm>
          <a:prstGeom prst="rect">
            <a:avLst/>
          </a:prstGeom>
          <a:ln w="12700">
            <a:miter lim="400000"/>
          </a:ln>
        </p:spPr>
      </p:pic>
      <p:sp>
        <p:nvSpPr>
          <p:cNvPr id="259" name="Shape 259"/>
          <p:cNvSpPr/>
          <p:nvPr/>
        </p:nvSpPr>
        <p:spPr>
          <a:xfrm>
            <a:off x="2333640" y="7026902"/>
            <a:ext cx="8687104" cy="1"/>
          </a:xfrm>
          <a:prstGeom prst="line">
            <a:avLst/>
          </a:prstGeom>
          <a:ln w="635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61" name="Shape 261"/>
          <p:cNvSpPr/>
          <p:nvPr>
            <p:ph type="title"/>
          </p:nvPr>
        </p:nvSpPr>
        <p:spPr>
          <a:prstGeom prst="rect">
            <a:avLst/>
          </a:prstGeom>
        </p:spPr>
        <p:txBody>
          <a:bodyPr/>
          <a:lstStyle/>
          <a:p>
            <a:pPr defTabSz="578358">
              <a:defRPr sz="7919"/>
            </a:pPr>
            <a:r>
              <a:rPr sz="5544"/>
              <a:t>Sentiment Analysis:</a:t>
            </a:r>
            <a:br>
              <a:rPr sz="5544"/>
            </a:br>
            <a:r>
              <a:t>Time Series Analysis</a:t>
            </a:r>
          </a:p>
        </p:txBody>
      </p:sp>
      <p:sp>
        <p:nvSpPr>
          <p:cNvPr id="262" name="Shape 262"/>
          <p:cNvSpPr/>
          <p:nvPr>
            <p:ph type="body" idx="1"/>
          </p:nvPr>
        </p:nvSpPr>
        <p:spPr>
          <a:prstGeom prst="rect">
            <a:avLst/>
          </a:prstGeom>
        </p:spPr>
        <p:txBody>
          <a:bodyPr/>
          <a:lstStyle/>
          <a:p>
            <a:pPr marL="0" indent="0">
              <a:buSzTx/>
              <a:buNone/>
              <a:defRPr sz="2300"/>
            </a:pPr>
            <a:r>
              <a:t>Used in</a:t>
            </a:r>
          </a:p>
          <a:p>
            <a:pPr marL="444500" indent="-444500">
              <a:defRPr sz="2300"/>
            </a:pPr>
            <a:r>
              <a:t>Census analysis</a:t>
            </a:r>
          </a:p>
          <a:p>
            <a:pPr marL="444500" indent="-444500">
              <a:defRPr sz="2300"/>
            </a:pPr>
            <a:r>
              <a:t>Business forecasting: Understanding fluctuations in sales</a:t>
            </a:r>
          </a:p>
          <a:p>
            <a:pPr marL="444500" indent="-444500">
              <a:defRPr sz="2300"/>
            </a:pPr>
            <a:r>
              <a:t>Disease incidence tracking</a:t>
            </a:r>
          </a:p>
          <a:p>
            <a:pPr marL="444500" indent="-444500">
              <a:defRPr sz="2300"/>
            </a:pPr>
            <a:r>
              <a:t>Monitoring unemployment rate; as an economic indicator used by decision makers</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Shape 264"/>
          <p:cNvSpPr/>
          <p:nvPr>
            <p:ph type="body" idx="1"/>
          </p:nvPr>
        </p:nvSpPr>
        <p:spPr>
          <a:prstGeom prst="rect">
            <a:avLst/>
          </a:prstGeom>
        </p:spPr>
        <p:txBody>
          <a:bodyPr/>
          <a:lstStyle/>
          <a:p>
            <a:pPr marL="0" indent="0" defTabSz="414781">
              <a:spcBef>
                <a:spcPts val="2900"/>
              </a:spcBef>
              <a:buSzTx/>
              <a:buNone/>
              <a:defRPr sz="2556"/>
            </a:pPr>
            <a:r>
              <a:t>Used to</a:t>
            </a:r>
          </a:p>
          <a:p>
            <a:pPr marL="315594" indent="-315594" defTabSz="414781">
              <a:spcBef>
                <a:spcPts val="2900"/>
              </a:spcBef>
              <a:defRPr b="1" sz="2556">
                <a:latin typeface="Helvetica"/>
                <a:ea typeface="Helvetica"/>
                <a:cs typeface="Helvetica"/>
                <a:sym typeface="Helvetica"/>
              </a:defRPr>
            </a:pPr>
            <a:r>
              <a:t>To understand the past, and predict the future</a:t>
            </a:r>
          </a:p>
          <a:p>
            <a:pPr marL="315594" indent="-315594" defTabSz="414781">
              <a:spcBef>
                <a:spcPts val="2900"/>
              </a:spcBef>
              <a:defRPr sz="2556"/>
            </a:pPr>
            <a:r>
              <a:rPr b="1">
                <a:latin typeface="Helvetica"/>
                <a:ea typeface="Helvetica"/>
                <a:cs typeface="Helvetica"/>
                <a:sym typeface="Helvetica"/>
              </a:rPr>
              <a:t>Forecasting</a:t>
            </a:r>
            <a:r>
              <a:t> (predicting inference, a subset of statistical inference). assumes that present trends continue. This assumption cannot be checked empirically, but, when we identify the likely causes for a trend, we can justify the forecasting(extrapolating it) for a few time-steps at least</a:t>
            </a:r>
          </a:p>
          <a:p>
            <a:pPr marL="315594" indent="-315594" defTabSz="414781">
              <a:spcBef>
                <a:spcPts val="2900"/>
              </a:spcBef>
              <a:defRPr b="1" sz="2556">
                <a:latin typeface="Helvetica"/>
                <a:ea typeface="Helvetica"/>
                <a:cs typeface="Helvetica"/>
                <a:sym typeface="Helvetica"/>
              </a:defRPr>
            </a:pPr>
            <a:r>
              <a:t>Anomaly detection</a:t>
            </a:r>
          </a:p>
          <a:p>
            <a:pPr marL="315594" indent="-315594" defTabSz="414781">
              <a:spcBef>
                <a:spcPts val="2900"/>
              </a:spcBef>
              <a:defRPr sz="2556"/>
            </a:pPr>
            <a:r>
              <a:t>Classification (assigning a time series pattern to a specific category: e.g. gesture recognition of hand movements in sign language videos)</a:t>
            </a:r>
          </a:p>
          <a:p>
            <a:pPr marL="315594" indent="-315594" defTabSz="414781">
              <a:spcBef>
                <a:spcPts val="2900"/>
              </a:spcBef>
              <a:defRPr sz="2556"/>
            </a:pPr>
            <a:r>
              <a:t>Query by content ~ content-based image retrieval</a:t>
            </a:r>
          </a:p>
        </p:txBody>
      </p:sp>
      <p:sp>
        <p:nvSpPr>
          <p:cNvPr id="265" name="Shape 265"/>
          <p:cNvSpPr/>
          <p:nvPr>
            <p:ph type="title"/>
          </p:nvPr>
        </p:nvSpPr>
        <p:spPr>
          <a:prstGeom prst="rect">
            <a:avLst/>
          </a:prstGeom>
        </p:spPr>
        <p:txBody>
          <a:bodyPr/>
          <a:lstStyle/>
          <a:p>
            <a:pPr defTabSz="578358">
              <a:defRPr sz="7919"/>
            </a:pPr>
            <a:r>
              <a:rPr sz="5544"/>
              <a:t>Sentiment Analysis:</a:t>
            </a:r>
            <a:br>
              <a:rPr sz="5544"/>
            </a:br>
            <a:r>
              <a:t>Time Series Analysis</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7" name="Shape 267"/>
          <p:cNvSpPr/>
          <p:nvPr>
            <p:ph type="title"/>
          </p:nvPr>
        </p:nvSpPr>
        <p:spPr>
          <a:prstGeom prst="rect">
            <a:avLst/>
          </a:prstGeom>
        </p:spPr>
        <p:txBody>
          <a:bodyPr/>
          <a:lstStyle>
            <a:lvl1pPr defTabSz="490727">
              <a:defRPr sz="6719"/>
            </a:lvl1pPr>
          </a:lstStyle>
          <a:p>
            <a:pPr/>
            <a:r>
              <a:t>Time Series Analysis of Sentiments</a:t>
            </a:r>
          </a:p>
        </p:txBody>
      </p:sp>
      <p:pic>
        <p:nvPicPr>
          <p:cNvPr id="268" name="D_2.pdf"/>
          <p:cNvPicPr>
            <a:picLocks noChangeAspect="1"/>
          </p:cNvPicPr>
          <p:nvPr/>
        </p:nvPicPr>
        <p:blipFill>
          <a:blip r:embed="rId2">
            <a:extLst/>
          </a:blip>
          <a:stretch>
            <a:fillRect/>
          </a:stretch>
        </p:blipFill>
        <p:spPr>
          <a:xfrm>
            <a:off x="3342551" y="2266109"/>
            <a:ext cx="6319698" cy="7468734"/>
          </a:xfrm>
          <a:prstGeom prst="rect">
            <a:avLst/>
          </a:prstGeom>
          <a:ln w="12700">
            <a:miter lim="400000"/>
          </a:ln>
        </p:spPr>
      </p:pic>
      <p:sp>
        <p:nvSpPr>
          <p:cNvPr id="269" name="Shape 269"/>
          <p:cNvSpPr/>
          <p:nvPr/>
        </p:nvSpPr>
        <p:spPr>
          <a:xfrm>
            <a:off x="3734145" y="3991545"/>
            <a:ext cx="5750511"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70" name="Shape 270"/>
          <p:cNvSpPr/>
          <p:nvPr/>
        </p:nvSpPr>
        <p:spPr>
          <a:xfrm>
            <a:off x="3734146" y="5931470"/>
            <a:ext cx="5750511"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71" name="Shape 271"/>
          <p:cNvSpPr/>
          <p:nvPr/>
        </p:nvSpPr>
        <p:spPr>
          <a:xfrm>
            <a:off x="3734146" y="6839520"/>
            <a:ext cx="5750511"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72" name="Shape 272"/>
          <p:cNvSpPr/>
          <p:nvPr/>
        </p:nvSpPr>
        <p:spPr>
          <a:xfrm>
            <a:off x="3734146" y="8538145"/>
            <a:ext cx="5750511"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73" name="Shape 273"/>
          <p:cNvSpPr/>
          <p:nvPr/>
        </p:nvSpPr>
        <p:spPr>
          <a:xfrm>
            <a:off x="8364660" y="4315883"/>
            <a:ext cx="1131114"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Trend</a:t>
            </a:r>
          </a:p>
        </p:txBody>
      </p:sp>
      <p:sp>
        <p:nvSpPr>
          <p:cNvPr id="274" name="Shape 274"/>
          <p:cNvSpPr/>
          <p:nvPr/>
        </p:nvSpPr>
        <p:spPr>
          <a:xfrm>
            <a:off x="8353586" y="5961347"/>
            <a:ext cx="1153262"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vl1pPr>
          </a:lstStyle>
          <a:p>
            <a:pPr/>
            <a:r>
              <a:t>Seasonality</a:t>
            </a:r>
          </a:p>
        </p:txBody>
      </p:sp>
      <p:sp>
        <p:nvSpPr>
          <p:cNvPr id="275" name="Shape 275"/>
          <p:cNvSpPr/>
          <p:nvPr/>
        </p:nvSpPr>
        <p:spPr>
          <a:xfrm>
            <a:off x="8827833" y="2640541"/>
            <a:ext cx="657734"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Raw</a:t>
            </a:r>
          </a:p>
        </p:txBody>
      </p:sp>
      <p:sp>
        <p:nvSpPr>
          <p:cNvPr id="276" name="Shape 276"/>
          <p:cNvSpPr/>
          <p:nvPr/>
        </p:nvSpPr>
        <p:spPr>
          <a:xfrm>
            <a:off x="7844853" y="7634328"/>
            <a:ext cx="1645794"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lvl1pPr>
          </a:lstStyle>
          <a:p>
            <a:pPr/>
            <a:r>
              <a:t>Residual</a:t>
            </a:r>
          </a:p>
        </p:txBody>
      </p:sp>
      <p:pic>
        <p:nvPicPr>
          <p:cNvPr id="277" name="Screen Shot 2017-04-18 at 5.36.17 PM.png"/>
          <p:cNvPicPr>
            <a:picLocks noChangeAspect="1"/>
          </p:cNvPicPr>
          <p:nvPr/>
        </p:nvPicPr>
        <p:blipFill>
          <a:blip r:embed="rId3">
            <a:extLst/>
          </a:blip>
          <a:stretch>
            <a:fillRect/>
          </a:stretch>
        </p:blipFill>
        <p:spPr>
          <a:xfrm>
            <a:off x="3404283" y="4292106"/>
            <a:ext cx="6147769" cy="1704417"/>
          </a:xfrm>
          <a:prstGeom prst="rect">
            <a:avLst/>
          </a:prstGeom>
          <a:ln w="12700">
            <a:miter lim="400000"/>
          </a:ln>
        </p:spPr>
      </p:pic>
      <p:pic>
        <p:nvPicPr>
          <p:cNvPr id="278" name="Screen Shot 2017-04-18 at 5.40.23 PM.png"/>
          <p:cNvPicPr>
            <a:picLocks noChangeAspect="1"/>
          </p:cNvPicPr>
          <p:nvPr/>
        </p:nvPicPr>
        <p:blipFill>
          <a:blip r:embed="rId4">
            <a:extLst/>
          </a:blip>
          <a:stretch>
            <a:fillRect/>
          </a:stretch>
        </p:blipFill>
        <p:spPr>
          <a:xfrm>
            <a:off x="3390538" y="5956157"/>
            <a:ext cx="6147770" cy="1697472"/>
          </a:xfrm>
          <a:prstGeom prst="rect">
            <a:avLst/>
          </a:prstGeom>
          <a:ln w="12700">
            <a:miter lim="400000"/>
          </a:ln>
        </p:spPr>
      </p:pic>
      <p:sp>
        <p:nvSpPr>
          <p:cNvPr id="279" name="Shape 279"/>
          <p:cNvSpPr/>
          <p:nvPr/>
        </p:nvSpPr>
        <p:spPr>
          <a:xfrm flipH="1">
            <a:off x="9675093" y="5467349"/>
            <a:ext cx="974028" cy="3695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3600"/>
            </a:lvl1pPr>
          </a:lstStyle>
          <a:p>
            <a:pPr/>
            <a:r>
              <a:t>{</a:t>
            </a:r>
          </a:p>
        </p:txBody>
      </p:sp>
      <p:sp>
        <p:nvSpPr>
          <p:cNvPr id="280" name="Shape 280"/>
          <p:cNvSpPr/>
          <p:nvPr/>
        </p:nvSpPr>
        <p:spPr>
          <a:xfrm>
            <a:off x="10487818" y="7327900"/>
            <a:ext cx="2366964"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Most interesting</a:t>
            </a: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Shape 282"/>
          <p:cNvSpPr/>
          <p:nvPr>
            <p:ph type="title"/>
          </p:nvPr>
        </p:nvSpPr>
        <p:spPr>
          <a:xfrm>
            <a:off x="952500" y="444500"/>
            <a:ext cx="11099800" cy="1870646"/>
          </a:xfrm>
          <a:prstGeom prst="rect">
            <a:avLst/>
          </a:prstGeom>
        </p:spPr>
        <p:txBody>
          <a:bodyPr/>
          <a:lstStyle>
            <a:lvl1pPr defTabSz="420624">
              <a:defRPr sz="5760"/>
            </a:lvl1pPr>
          </a:lstStyle>
          <a:p>
            <a:pPr/>
            <a:r>
              <a:t>Time Series Analysis of Sentiments</a:t>
            </a:r>
          </a:p>
        </p:txBody>
      </p:sp>
      <p:pic>
        <p:nvPicPr>
          <p:cNvPr id="283" name="D_6.pdf"/>
          <p:cNvPicPr>
            <a:picLocks noChangeAspect="1"/>
          </p:cNvPicPr>
          <p:nvPr/>
        </p:nvPicPr>
        <p:blipFill>
          <a:blip r:embed="rId2">
            <a:extLst/>
          </a:blip>
          <a:stretch>
            <a:fillRect/>
          </a:stretch>
        </p:blipFill>
        <p:spPr>
          <a:xfrm>
            <a:off x="154851" y="2349673"/>
            <a:ext cx="5594583" cy="6611780"/>
          </a:xfrm>
          <a:prstGeom prst="rect">
            <a:avLst/>
          </a:prstGeom>
          <a:ln w="12700">
            <a:miter lim="400000"/>
          </a:ln>
        </p:spPr>
      </p:pic>
      <p:pic>
        <p:nvPicPr>
          <p:cNvPr id="284" name="D_2.pdf"/>
          <p:cNvPicPr>
            <a:picLocks noChangeAspect="1"/>
          </p:cNvPicPr>
          <p:nvPr/>
        </p:nvPicPr>
        <p:blipFill>
          <a:blip r:embed="rId3">
            <a:extLst/>
          </a:blip>
          <a:stretch>
            <a:fillRect/>
          </a:stretch>
        </p:blipFill>
        <p:spPr>
          <a:xfrm>
            <a:off x="7129366" y="2344881"/>
            <a:ext cx="5767755" cy="6816438"/>
          </a:xfrm>
          <a:prstGeom prst="rect">
            <a:avLst/>
          </a:prstGeom>
          <a:ln w="12700">
            <a:miter lim="400000"/>
          </a:ln>
        </p:spPr>
      </p:pic>
      <p:sp>
        <p:nvSpPr>
          <p:cNvPr id="285" name="Shape 285"/>
          <p:cNvSpPr/>
          <p:nvPr/>
        </p:nvSpPr>
        <p:spPr>
          <a:xfrm>
            <a:off x="6133392" y="8896350"/>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vs.</a:t>
            </a:r>
          </a:p>
        </p:txBody>
      </p:sp>
      <p:sp>
        <p:nvSpPr>
          <p:cNvPr id="286" name="Shape 286"/>
          <p:cNvSpPr/>
          <p:nvPr/>
        </p:nvSpPr>
        <p:spPr>
          <a:xfrm>
            <a:off x="8572875" y="8896350"/>
            <a:ext cx="30865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pPr>
              <a:defRPr>
                <a:solidFill>
                  <a:srgbClr val="000000"/>
                </a:solidFill>
              </a:defRPr>
            </a:pPr>
            <a:r>
              <a:rPr>
                <a:solidFill>
                  <a:schemeClr val="accent5"/>
                </a:solidFill>
              </a:rPr>
              <a:t>Conflict-driven</a:t>
            </a:r>
          </a:p>
        </p:txBody>
      </p:sp>
      <p:sp>
        <p:nvSpPr>
          <p:cNvPr id="287" name="Shape 287"/>
          <p:cNvSpPr/>
          <p:nvPr/>
        </p:nvSpPr>
        <p:spPr>
          <a:xfrm>
            <a:off x="951435" y="8896350"/>
            <a:ext cx="400141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2473793"/>
                    <a:satOff val="-50209"/>
                    <a:lumOff val="23543"/>
                  </a:schemeClr>
                </a:solidFill>
              </a:defRPr>
            </a:lvl1pPr>
          </a:lstStyle>
          <a:p>
            <a:pPr/>
            <a:r>
              <a:t>Non-conflict-driven</a:t>
            </a:r>
          </a:p>
        </p:txBody>
      </p:sp>
      <p:sp>
        <p:nvSpPr>
          <p:cNvPr id="288" name="Shape 288"/>
          <p:cNvSpPr/>
          <p:nvPr/>
        </p:nvSpPr>
        <p:spPr>
          <a:xfrm>
            <a:off x="492470" y="3675347"/>
            <a:ext cx="512527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89" name="Shape 289"/>
          <p:cNvSpPr/>
          <p:nvPr/>
        </p:nvSpPr>
        <p:spPr>
          <a:xfrm>
            <a:off x="492470" y="5605747"/>
            <a:ext cx="512527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90" name="Shape 290"/>
          <p:cNvSpPr/>
          <p:nvPr/>
        </p:nvSpPr>
        <p:spPr>
          <a:xfrm>
            <a:off x="479770" y="6501097"/>
            <a:ext cx="512527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91" name="Shape 291"/>
          <p:cNvSpPr/>
          <p:nvPr/>
        </p:nvSpPr>
        <p:spPr>
          <a:xfrm>
            <a:off x="492470" y="7844122"/>
            <a:ext cx="512527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92" name="Shape 292"/>
          <p:cNvSpPr/>
          <p:nvPr/>
        </p:nvSpPr>
        <p:spPr>
          <a:xfrm>
            <a:off x="7488722" y="3919822"/>
            <a:ext cx="525486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93" name="Shape 293"/>
          <p:cNvSpPr/>
          <p:nvPr/>
        </p:nvSpPr>
        <p:spPr>
          <a:xfrm>
            <a:off x="7488722" y="8072722"/>
            <a:ext cx="525486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94" name="Shape 294"/>
          <p:cNvSpPr/>
          <p:nvPr/>
        </p:nvSpPr>
        <p:spPr>
          <a:xfrm>
            <a:off x="7488722" y="5688297"/>
            <a:ext cx="525486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295" name="Shape 295"/>
          <p:cNvSpPr/>
          <p:nvPr/>
        </p:nvSpPr>
        <p:spPr>
          <a:xfrm>
            <a:off x="7476022" y="6519211"/>
            <a:ext cx="5280265" cy="1"/>
          </a:xfrm>
          <a:prstGeom prst="line">
            <a:avLst/>
          </a:prstGeom>
          <a:ln w="12700">
            <a:solidFill>
              <a:srgbClr val="FF2600">
                <a:alpha val="32319"/>
              </a:srgbClr>
            </a:solidFill>
            <a:miter lim="400000"/>
          </a:ln>
        </p:spPr>
        <p:txBody>
          <a:bodyPr lIns="50800" tIns="50800" rIns="50800" bIns="50800" anchor="ctr"/>
          <a:lstStyle/>
          <a:p>
            <a:pPr>
              <a:defRPr sz="2400"/>
            </a:pPr>
          </a:p>
        </p:txBody>
      </p:sp>
      <p:pic>
        <p:nvPicPr>
          <p:cNvPr id="296" name="Screen Shot 2017-05-03 at 8.08.40 PM.png"/>
          <p:cNvPicPr>
            <a:picLocks noChangeAspect="1"/>
          </p:cNvPicPr>
          <p:nvPr/>
        </p:nvPicPr>
        <p:blipFill>
          <a:blip r:embed="rId4">
            <a:extLst/>
          </a:blip>
          <a:stretch>
            <a:fillRect/>
          </a:stretch>
        </p:blipFill>
        <p:spPr>
          <a:xfrm>
            <a:off x="204419" y="4153234"/>
            <a:ext cx="5453841" cy="1480510"/>
          </a:xfrm>
          <a:prstGeom prst="rect">
            <a:avLst/>
          </a:prstGeom>
          <a:ln w="12700">
            <a:miter lim="400000"/>
          </a:ln>
        </p:spPr>
      </p:pic>
      <p:pic>
        <p:nvPicPr>
          <p:cNvPr id="297" name="Screen Shot 2017-05-03 at 8.07.45 PM.png"/>
          <p:cNvPicPr>
            <a:picLocks noChangeAspect="1"/>
          </p:cNvPicPr>
          <p:nvPr/>
        </p:nvPicPr>
        <p:blipFill>
          <a:blip r:embed="rId5">
            <a:extLst/>
          </a:blip>
          <a:stretch>
            <a:fillRect/>
          </a:stretch>
        </p:blipFill>
        <p:spPr>
          <a:xfrm>
            <a:off x="196614" y="5583944"/>
            <a:ext cx="5453841" cy="1520235"/>
          </a:xfrm>
          <a:prstGeom prst="rect">
            <a:avLst/>
          </a:prstGeom>
          <a:ln w="12700">
            <a:miter lim="400000"/>
          </a:ln>
        </p:spPr>
      </p:pic>
      <p:pic>
        <p:nvPicPr>
          <p:cNvPr id="298" name="Screen Shot 2017-05-03 at 8.11.43 PM.png"/>
          <p:cNvPicPr>
            <a:picLocks noChangeAspect="1"/>
          </p:cNvPicPr>
          <p:nvPr/>
        </p:nvPicPr>
        <p:blipFill>
          <a:blip r:embed="rId6">
            <a:extLst/>
          </a:blip>
          <a:stretch>
            <a:fillRect/>
          </a:stretch>
        </p:blipFill>
        <p:spPr>
          <a:xfrm>
            <a:off x="7091804" y="4213874"/>
            <a:ext cx="5696911" cy="1520235"/>
          </a:xfrm>
          <a:prstGeom prst="rect">
            <a:avLst/>
          </a:prstGeom>
          <a:ln w="12700">
            <a:miter lim="400000"/>
          </a:ln>
        </p:spPr>
      </p:pic>
      <p:pic>
        <p:nvPicPr>
          <p:cNvPr id="299" name="Screen Shot 2017-05-03 at 8.11.28 PM.png"/>
          <p:cNvPicPr>
            <a:picLocks noChangeAspect="1"/>
          </p:cNvPicPr>
          <p:nvPr/>
        </p:nvPicPr>
        <p:blipFill>
          <a:blip r:embed="rId7">
            <a:extLst/>
          </a:blip>
          <a:stretch>
            <a:fillRect/>
          </a:stretch>
        </p:blipFill>
        <p:spPr>
          <a:xfrm>
            <a:off x="7180166" y="5702268"/>
            <a:ext cx="5594748" cy="1554979"/>
          </a:xfrm>
          <a:prstGeom prst="rect">
            <a:avLst/>
          </a:prstGeom>
          <a:ln w="12700">
            <a:miter lim="400000"/>
          </a:ln>
        </p:spPr>
      </p:pic>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1" name="Shape 301"/>
          <p:cNvSpPr/>
          <p:nvPr>
            <p:ph type="title"/>
          </p:nvPr>
        </p:nvSpPr>
        <p:spPr>
          <a:prstGeom prst="rect">
            <a:avLst/>
          </a:prstGeom>
        </p:spPr>
        <p:txBody>
          <a:bodyPr/>
          <a:lstStyle/>
          <a:p>
            <a:pPr defTabSz="397256">
              <a:defRPr sz="5440"/>
            </a:pPr>
            <a:r>
              <a:t>Time Series Analysis of Sentiments:</a:t>
            </a:r>
            <a:br/>
            <a:r>
              <a:t>Anomaly Detection</a:t>
            </a:r>
          </a:p>
        </p:txBody>
      </p:sp>
      <p:sp>
        <p:nvSpPr>
          <p:cNvPr id="302" name="Shape 302"/>
          <p:cNvSpPr/>
          <p:nvPr/>
        </p:nvSpPr>
        <p:spPr>
          <a:xfrm>
            <a:off x="777031" y="2603500"/>
            <a:ext cx="11099801" cy="454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2900"/>
            </a:pPr>
          </a:p>
          <a:p>
            <a:pPr algn="l" defTabSz="457200">
              <a:defRPr sz="2900"/>
            </a:pPr>
            <a:r>
              <a:t>Observed series:</a:t>
            </a:r>
          </a:p>
          <a:p>
            <a:pPr algn="l" defTabSz="457200">
              <a:defRPr sz="2900"/>
            </a:pPr>
          </a:p>
          <a:p>
            <a:pPr algn="l" defTabSz="457200">
              <a:defRPr sz="2900"/>
            </a:pPr>
          </a:p>
          <a:p>
            <a:pPr algn="l" defTabSz="457200">
              <a:defRPr sz="2900"/>
            </a:pPr>
            <a:r>
              <a:t>Four models for outlier effect:</a:t>
            </a:r>
          </a:p>
          <a:p>
            <a:pPr algn="l" defTabSz="457200">
              <a:defRPr sz="2900"/>
            </a:pPr>
          </a:p>
          <a:p>
            <a:pPr marL="358069" indent="-358069" algn="l" defTabSz="457200">
              <a:buSzPct val="75000"/>
              <a:buChar char="•"/>
              <a:defRPr sz="2900"/>
            </a:pPr>
            <a:r>
              <a:t>Innovational outlier (IO) </a:t>
            </a:r>
          </a:p>
          <a:p>
            <a:pPr marL="358069" indent="-358069" algn="l" defTabSz="457200">
              <a:buSzPct val="75000"/>
              <a:buChar char="•"/>
              <a:defRPr sz="2900"/>
            </a:pPr>
            <a:r>
              <a:t>Additive outlier (AO)</a:t>
            </a:r>
          </a:p>
          <a:p>
            <a:pPr marL="358069" indent="-358069" algn="l" defTabSz="457200">
              <a:buSzPct val="75000"/>
              <a:buChar char="•"/>
              <a:defRPr sz="2900"/>
            </a:pPr>
            <a:r>
              <a:t>Level shift (LS)</a:t>
            </a:r>
          </a:p>
          <a:p>
            <a:pPr marL="358069" indent="-358069" algn="l" defTabSz="457200">
              <a:buSzPct val="75000"/>
              <a:buChar char="•"/>
              <a:defRPr sz="2900"/>
            </a:pPr>
            <a:r>
              <a:t>Temporary change (TC)</a:t>
            </a:r>
          </a:p>
        </p:txBody>
      </p:sp>
      <p:pic>
        <p:nvPicPr>
          <p:cNvPr id="303" name="Screen Shot 2017-03-07 at 1.15.03 PM.png"/>
          <p:cNvPicPr>
            <a:picLocks noChangeAspect="1"/>
          </p:cNvPicPr>
          <p:nvPr/>
        </p:nvPicPr>
        <p:blipFill>
          <a:blip r:embed="rId3">
            <a:extLst/>
          </a:blip>
          <a:stretch>
            <a:fillRect/>
          </a:stretch>
        </p:blipFill>
        <p:spPr>
          <a:xfrm>
            <a:off x="4284567" y="3458567"/>
            <a:ext cx="4435666" cy="657136"/>
          </a:xfrm>
          <a:prstGeom prst="rect">
            <a:avLst/>
          </a:prstGeom>
          <a:ln w="12700">
            <a:miter lim="400000"/>
          </a:ln>
        </p:spPr>
      </p:pic>
      <p:pic>
        <p:nvPicPr>
          <p:cNvPr id="304" name="Screen Shot 2017-03-07 at 1.17.06 PM.png"/>
          <p:cNvPicPr>
            <a:picLocks noChangeAspect="1"/>
          </p:cNvPicPr>
          <p:nvPr/>
        </p:nvPicPr>
        <p:blipFill>
          <a:blip r:embed="rId4">
            <a:extLst/>
          </a:blip>
          <a:stretch>
            <a:fillRect/>
          </a:stretch>
        </p:blipFill>
        <p:spPr>
          <a:xfrm>
            <a:off x="10619531" y="3537675"/>
            <a:ext cx="2175180" cy="1540319"/>
          </a:xfrm>
          <a:prstGeom prst="rect">
            <a:avLst/>
          </a:prstGeom>
          <a:ln w="12700">
            <a:miter lim="400000"/>
          </a:ln>
        </p:spPr>
      </p:pic>
      <p:pic>
        <p:nvPicPr>
          <p:cNvPr id="305" name="Screen Shot 2017-03-07 at 1.17.19 PM.png"/>
          <p:cNvPicPr>
            <a:picLocks noChangeAspect="1"/>
          </p:cNvPicPr>
          <p:nvPr/>
        </p:nvPicPr>
        <p:blipFill>
          <a:blip r:embed="rId5">
            <a:extLst/>
          </a:blip>
          <a:stretch>
            <a:fillRect/>
          </a:stretch>
        </p:blipFill>
        <p:spPr>
          <a:xfrm>
            <a:off x="6470302" y="5250169"/>
            <a:ext cx="6177212" cy="4242238"/>
          </a:xfrm>
          <a:prstGeom prst="rect">
            <a:avLst/>
          </a:prstGeom>
          <a:ln w="12700">
            <a:miter lim="400000"/>
          </a:ln>
        </p:spPr>
      </p:pic>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CDEE0"/>
        </a:solidFill>
      </p:bgPr>
    </p:bg>
    <p:spTree>
      <p:nvGrpSpPr>
        <p:cNvPr id="1" name=""/>
        <p:cNvGrpSpPr/>
        <p:nvPr/>
      </p:nvGrpSpPr>
      <p:grpSpPr>
        <a:xfrm>
          <a:off x="0" y="0"/>
          <a:ext cx="0" cy="0"/>
          <a:chOff x="0" y="0"/>
          <a:chExt cx="0" cy="0"/>
        </a:xfrm>
      </p:grpSpPr>
      <p:sp>
        <p:nvSpPr>
          <p:cNvPr id="309" name="Shape 309"/>
          <p:cNvSpPr/>
          <p:nvPr>
            <p:ph type="body" sz="half" idx="1"/>
          </p:nvPr>
        </p:nvSpPr>
        <p:spPr>
          <a:xfrm>
            <a:off x="952500" y="2603500"/>
            <a:ext cx="11099800" cy="4453662"/>
          </a:xfrm>
          <a:prstGeom prst="rect">
            <a:avLst/>
          </a:prstGeom>
        </p:spPr>
        <p:txBody>
          <a:bodyPr/>
          <a:lstStyle/>
          <a:p>
            <a:pPr marL="0" indent="0">
              <a:buSzTx/>
              <a:buNone/>
              <a:defRPr sz="800">
                <a:solidFill>
                  <a:srgbClr val="DCDEE0"/>
                </a:solidFill>
              </a:defRPr>
            </a:pPr>
            <a:r>
              <a:t>'</a:t>
            </a:r>
            <a:r>
              <a:rPr u="sng">
                <a:hlinkClick r:id="rId2" invalidUrl="" action="" tgtFrame="" tooltip="" history="1" highlightClick="0" endSnd="0"/>
              </a:rPr>
              <a:t>abalashov@evaristesys.com</a:t>
            </a:r>
            <a:r>
              <a:t>'</a:t>
            </a:r>
            <a:br/>
            <a:r>
              <a:t>'2008-08-05 02:34:48'</a:t>
            </a:r>
            <a:br/>
            <a:r>
              <a:t>'[Kamailio-Devel] [Kamailio-Users]  1.4.0 release plans,\n project matters'</a:t>
            </a:r>
          </a:p>
          <a:p>
            <a:pPr marL="0" indent="0" algn="ctr">
              <a:buSzTx/>
              <a:buNone/>
              <a:defRPr i="1" sz="3500"/>
            </a:pPr>
            <a:r>
              <a:rPr b="1">
                <a:latin typeface="Helvetica"/>
                <a:ea typeface="Helvetica"/>
                <a:cs typeface="Helvetica"/>
                <a:sym typeface="Helvetica"/>
              </a:rPr>
              <a:t>“</a:t>
            </a:r>
            <a:r>
              <a:t>[…] to the rest of us--those who are not project luminaries--it leaves the situation looking like some absurd, internecine feud replete with tribalism, factionalism, and egotism.</a:t>
            </a:r>
            <a:r>
              <a:rPr b="1">
                <a:latin typeface="Helvetica"/>
                <a:ea typeface="Helvetica"/>
                <a:cs typeface="Helvetica"/>
                <a:sym typeface="Helvetica"/>
              </a:rPr>
              <a:t>”</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29" name="Shape 129"/>
          <p:cNvSpPr/>
          <p:nvPr>
            <p:ph type="title"/>
          </p:nvPr>
        </p:nvSpPr>
        <p:spPr>
          <a:prstGeom prst="rect">
            <a:avLst/>
          </a:prstGeom>
        </p:spPr>
        <p:txBody>
          <a:bodyPr/>
          <a:lstStyle/>
          <a:p>
            <a:pPr>
              <a:defRPr sz="6200"/>
            </a:pPr>
            <a:r>
              <a:t>Open source is great</a:t>
            </a:r>
            <a:br/>
            <a:r>
              <a:rPr sz="5000"/>
              <a:t>but not all the time</a:t>
            </a:r>
          </a:p>
        </p:txBody>
      </p:sp>
      <p:sp>
        <p:nvSpPr>
          <p:cNvPr id="130" name="Shape 130"/>
          <p:cNvSpPr/>
          <p:nvPr>
            <p:ph type="body" idx="1"/>
          </p:nvPr>
        </p:nvSpPr>
        <p:spPr>
          <a:xfrm>
            <a:off x="965200" y="2387600"/>
            <a:ext cx="10094417" cy="6286500"/>
          </a:xfrm>
          <a:prstGeom prst="rect">
            <a:avLst/>
          </a:prstGeom>
        </p:spPr>
        <p:txBody>
          <a:bodyPr/>
          <a:lstStyle/>
          <a:p>
            <a:pPr marL="400050" indent="-400050">
              <a:defRPr sz="3000"/>
            </a:pPr>
            <a:r>
              <a:rPr sz="3500"/>
              <a:t>Not everything works smoothly all the time</a:t>
            </a:r>
            <a:r>
              <a:t> in open source projects</a:t>
            </a:r>
          </a:p>
          <a:p>
            <a:pPr lvl="1">
              <a:defRPr sz="3500"/>
            </a:pPr>
            <a:r>
              <a:rPr b="1">
                <a:latin typeface="Helvetica"/>
                <a:ea typeface="Helvetica"/>
                <a:cs typeface="Helvetica"/>
                <a:sym typeface="Helvetica"/>
              </a:rPr>
              <a:t>Problems</a:t>
            </a:r>
            <a:r>
              <a:t>:</a:t>
            </a:r>
          </a:p>
          <a:p>
            <a:pPr lvl="2" marL="914400" indent="-228600">
              <a:buSzPct val="100000"/>
              <a:defRPr sz="2400"/>
            </a:pPr>
            <a:r>
              <a:t>Uncertainty</a:t>
            </a:r>
          </a:p>
          <a:p>
            <a:pPr lvl="2" marL="914400" indent="-228600">
              <a:buSzPct val="100000"/>
              <a:defRPr sz="2400"/>
            </a:pPr>
            <a:r>
              <a:t>“Industry afraid of "fly-by-night" open source packages &amp; vendors</a:t>
            </a:r>
          </a:p>
        </p:txBody>
      </p:sp>
      <p:sp>
        <p:nvSpPr>
          <p:cNvPr id="131" name="Shape 131"/>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CDEE0"/>
        </a:solidFill>
      </p:bgPr>
    </p:bg>
    <p:spTree>
      <p:nvGrpSpPr>
        <p:cNvPr id="1" name=""/>
        <p:cNvGrpSpPr/>
        <p:nvPr/>
      </p:nvGrpSpPr>
      <p:grpSpPr>
        <a:xfrm>
          <a:off x="0" y="0"/>
          <a:ext cx="0" cy="0"/>
          <a:chOff x="0" y="0"/>
          <a:chExt cx="0" cy="0"/>
        </a:xfrm>
      </p:grpSpPr>
      <p:sp>
        <p:nvSpPr>
          <p:cNvPr id="311" name="Shape 311"/>
          <p:cNvSpPr/>
          <p:nvPr>
            <p:ph type="title"/>
          </p:nvPr>
        </p:nvSpPr>
        <p:spPr>
          <a:xfrm>
            <a:off x="3125738" y="444500"/>
            <a:ext cx="6753325" cy="2159000"/>
          </a:xfrm>
          <a:prstGeom prst="rect">
            <a:avLst/>
          </a:prstGeom>
        </p:spPr>
        <p:txBody>
          <a:bodyPr/>
          <a:lstStyle/>
          <a:p>
            <a:pPr algn="l" defTabSz="356362">
              <a:defRPr sz="5429"/>
            </a:pPr>
            <a:r>
              <a:t>Person A: Forked! </a:t>
            </a:r>
            <a:br/>
            <a:r>
              <a:t>Person B: Really??!?!</a:t>
            </a:r>
          </a:p>
        </p:txBody>
      </p:sp>
      <p:sp>
        <p:nvSpPr>
          <p:cNvPr id="312" name="Shape 312"/>
          <p:cNvSpPr/>
          <p:nvPr>
            <p:ph type="body" idx="1"/>
          </p:nvPr>
        </p:nvSpPr>
        <p:spPr>
          <a:xfrm>
            <a:off x="952500" y="2603500"/>
            <a:ext cx="11099800" cy="6667564"/>
          </a:xfrm>
          <a:prstGeom prst="rect">
            <a:avLst/>
          </a:prstGeom>
        </p:spPr>
        <p:txBody>
          <a:bodyPr/>
          <a:lstStyle/>
          <a:p>
            <a:pPr marL="0" indent="0">
              <a:buSzTx/>
              <a:buNone/>
              <a:defRPr sz="800">
                <a:solidFill>
                  <a:srgbClr val="DCDEE0"/>
                </a:solidFill>
              </a:defRPr>
            </a:pPr>
            <a:r>
              <a:t>'</a:t>
            </a:r>
            <a:r>
              <a:rPr u="sng">
                <a:hlinkClick r:id="rId2" invalidUrl="" action="" tgtFrame="" tooltip="" history="1" highlightClick="0" endSnd="0"/>
              </a:rPr>
              <a:t>henning.westerholt@1und1.de</a:t>
            </a:r>
            <a:r>
              <a:t>'</a:t>
            </a:r>
            <a:br/>
            <a:r>
              <a:t>'2008-08-04 11:09:15'</a:t>
            </a:r>
            <a:br/>
            <a:r>
              <a:t>'[</a:t>
            </a:r>
            <a:r>
              <a:rPr b="1">
                <a:latin typeface="Helvetica"/>
                <a:ea typeface="Helvetica"/>
                <a:cs typeface="Helvetica"/>
                <a:sym typeface="Helvetica"/>
              </a:rPr>
              <a:t>Kamailio</a:t>
            </a:r>
            <a:r>
              <a:t>-Devel] [Devel] SF.net SVN: opensips:[4568] tags/1.4.0/'</a:t>
            </a:r>
          </a:p>
          <a:p>
            <a:pPr marL="0" indent="0" algn="ctr">
              <a:buSzTx/>
              <a:buNone/>
              <a:defRPr i="1" sz="3000"/>
            </a:pPr>
            <a:r>
              <a:rPr b="1">
                <a:latin typeface="Helvetica"/>
                <a:ea typeface="Helvetica"/>
                <a:cs typeface="Helvetica"/>
                <a:sym typeface="Helvetica"/>
              </a:rPr>
              <a:t>“</a:t>
            </a:r>
            <a:r>
              <a:t>thanks for the short announcement of the existence of this fork. I was not aware of this, and i’m really disappointed. I think this is not the way to deal with this conflict. </a:t>
            </a:r>
            <a:r>
              <a:rPr>
                <a:solidFill>
                  <a:schemeClr val="accent5"/>
                </a:solidFill>
              </a:rPr>
              <a:t>I had appreciated to know a little bit earlier of this plans, now i understand the events of the past months on this list</a:t>
            </a:r>
            <a:r>
              <a:t> and also the board somewhat better.</a:t>
            </a:r>
            <a:r>
              <a:rPr b="1">
                <a:latin typeface="Helvetica"/>
                <a:ea typeface="Helvetica"/>
                <a:cs typeface="Helvetica"/>
                <a:sym typeface="Helvetica"/>
              </a:rPr>
              <a:t>”</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4" name="Shape 314"/>
          <p:cNvSpPr/>
          <p:nvPr>
            <p:ph type="title"/>
          </p:nvPr>
        </p:nvSpPr>
        <p:spPr>
          <a:prstGeom prst="rect">
            <a:avLst/>
          </a:prstGeom>
        </p:spPr>
        <p:txBody>
          <a:bodyPr/>
          <a:lstStyle/>
          <a:p>
            <a:pPr defTabSz="397256">
              <a:defRPr sz="5440"/>
            </a:pPr>
            <a:r>
              <a:t>Time Series Analysis of Sentiments:</a:t>
            </a:r>
            <a:br/>
            <a:r>
              <a:t>Anomaly Detection</a:t>
            </a:r>
          </a:p>
        </p:txBody>
      </p:sp>
      <p:pic>
        <p:nvPicPr>
          <p:cNvPr id="315" name="O_1.pdf"/>
          <p:cNvPicPr>
            <a:picLocks noChangeAspect="1"/>
          </p:cNvPicPr>
          <p:nvPr/>
        </p:nvPicPr>
        <p:blipFill>
          <a:blip r:embed="rId3">
            <a:extLst/>
          </a:blip>
          <a:stretch>
            <a:fillRect/>
          </a:stretch>
        </p:blipFill>
        <p:spPr>
          <a:xfrm>
            <a:off x="1368278" y="2252562"/>
            <a:ext cx="10268244" cy="7001076"/>
          </a:xfrm>
          <a:prstGeom prst="rect">
            <a:avLst/>
          </a:prstGeom>
          <a:ln w="12700">
            <a:miter lim="400000"/>
          </a:ln>
        </p:spPr>
      </p:pic>
      <p:sp>
        <p:nvSpPr>
          <p:cNvPr id="316" name="Shape 316"/>
          <p:cNvSpPr/>
          <p:nvPr/>
        </p:nvSpPr>
        <p:spPr>
          <a:xfrm>
            <a:off x="7692591" y="3001220"/>
            <a:ext cx="5744009" cy="5694061"/>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17" name="Shape 317"/>
          <p:cNvSpPr/>
          <p:nvPr/>
        </p:nvSpPr>
        <p:spPr>
          <a:xfrm flipH="1" rot="5344056">
            <a:off x="10415156" y="8301852"/>
            <a:ext cx="1123490" cy="704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18" name="Shape 318"/>
          <p:cNvSpPr/>
          <p:nvPr/>
        </p:nvSpPr>
        <p:spPr>
          <a:xfrm>
            <a:off x="9947848" y="9093001"/>
            <a:ext cx="2063224"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chemeClr val="accent5"/>
                </a:solidFill>
              </a:defRPr>
            </a:lvl1pPr>
          </a:lstStyle>
          <a:p>
            <a:pPr/>
            <a:r>
              <a:t>Fork date</a:t>
            </a:r>
          </a:p>
        </p:txBody>
      </p:sp>
      <p:sp>
        <p:nvSpPr>
          <p:cNvPr id="319" name="Shape 319"/>
          <p:cNvSpPr/>
          <p:nvPr/>
        </p:nvSpPr>
        <p:spPr>
          <a:xfrm>
            <a:off x="1925751" y="5080000"/>
            <a:ext cx="9330614" cy="0"/>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3" name="Shape 323"/>
          <p:cNvSpPr/>
          <p:nvPr>
            <p:ph type="title"/>
          </p:nvPr>
        </p:nvSpPr>
        <p:spPr>
          <a:prstGeom prst="rect">
            <a:avLst/>
          </a:prstGeom>
        </p:spPr>
        <p:txBody>
          <a:bodyPr/>
          <a:lstStyle/>
          <a:p>
            <a:pPr defTabSz="397256">
              <a:defRPr sz="5440"/>
            </a:pPr>
            <a:r>
              <a:t>Time Series Analysis of Sentiments:</a:t>
            </a:r>
            <a:br/>
            <a:r>
              <a:t>Anomaly Detection</a:t>
            </a:r>
          </a:p>
        </p:txBody>
      </p:sp>
      <p:pic>
        <p:nvPicPr>
          <p:cNvPr id="324" name="O_1.pdf"/>
          <p:cNvPicPr>
            <a:picLocks noChangeAspect="1"/>
          </p:cNvPicPr>
          <p:nvPr/>
        </p:nvPicPr>
        <p:blipFill>
          <a:blip r:embed="rId2">
            <a:extLst/>
          </a:blip>
          <a:stretch>
            <a:fillRect/>
          </a:stretch>
        </p:blipFill>
        <p:spPr>
          <a:xfrm>
            <a:off x="6754948" y="3183138"/>
            <a:ext cx="5640253" cy="3845627"/>
          </a:xfrm>
          <a:prstGeom prst="rect">
            <a:avLst/>
          </a:prstGeom>
          <a:ln w="12700">
            <a:miter lim="400000"/>
          </a:ln>
        </p:spPr>
      </p:pic>
      <p:pic>
        <p:nvPicPr>
          <p:cNvPr id="325" name="O_5.pdf"/>
          <p:cNvPicPr>
            <a:picLocks noChangeAspect="1"/>
          </p:cNvPicPr>
          <p:nvPr/>
        </p:nvPicPr>
        <p:blipFill>
          <a:blip r:embed="rId3">
            <a:extLst/>
          </a:blip>
          <a:stretch>
            <a:fillRect/>
          </a:stretch>
        </p:blipFill>
        <p:spPr>
          <a:xfrm>
            <a:off x="350182" y="3183138"/>
            <a:ext cx="5640252" cy="3845627"/>
          </a:xfrm>
          <a:prstGeom prst="rect">
            <a:avLst/>
          </a:prstGeom>
          <a:ln w="12700">
            <a:miter lim="400000"/>
          </a:ln>
        </p:spPr>
      </p:pic>
      <p:sp>
        <p:nvSpPr>
          <p:cNvPr id="326" name="Shape 326"/>
          <p:cNvSpPr/>
          <p:nvPr/>
        </p:nvSpPr>
        <p:spPr>
          <a:xfrm>
            <a:off x="10947499" y="5248498"/>
            <a:ext cx="1739801" cy="1695004"/>
          </a:xfrm>
          <a:prstGeom prst="ellipse">
            <a:avLst/>
          </a:prstGeom>
          <a:ln w="190500">
            <a:solidFill>
              <a:schemeClr val="accent5">
                <a:hueOff val="-444211"/>
                <a:satOff val="-14915"/>
                <a:lumOff val="22857"/>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27" name="Shape 327"/>
          <p:cNvSpPr/>
          <p:nvPr/>
        </p:nvSpPr>
        <p:spPr>
          <a:xfrm flipH="1" rot="1655273">
            <a:off x="11976752" y="4325045"/>
            <a:ext cx="685875" cy="4299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28" name="Shape 328"/>
          <p:cNvSpPr/>
          <p:nvPr/>
        </p:nvSpPr>
        <p:spPr>
          <a:xfrm>
            <a:off x="11763948" y="4673600"/>
            <a:ext cx="1423809"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Fork date</a:t>
            </a:r>
          </a:p>
        </p:txBody>
      </p:sp>
      <p:sp>
        <p:nvSpPr>
          <p:cNvPr id="329" name="Shape 329"/>
          <p:cNvSpPr/>
          <p:nvPr/>
        </p:nvSpPr>
        <p:spPr>
          <a:xfrm flipH="1" rot="1655273">
            <a:off x="5588652" y="4337745"/>
            <a:ext cx="685875" cy="4299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solidFill>
            <a:schemeClr val="accent2">
              <a:hueOff val="-2473793"/>
              <a:satOff val="-50209"/>
              <a:lumOff val="23543"/>
            </a:scheme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chemeClr val="accent2">
                    <a:hueOff val="-554920"/>
                    <a:satOff val="-21482"/>
                    <a:lumOff val="-6228"/>
                  </a:schemeClr>
                </a:solidFill>
              </a:defRPr>
            </a:pPr>
          </a:p>
        </p:txBody>
      </p:sp>
      <p:sp>
        <p:nvSpPr>
          <p:cNvPr id="330" name="Shape 330"/>
          <p:cNvSpPr/>
          <p:nvPr/>
        </p:nvSpPr>
        <p:spPr>
          <a:xfrm>
            <a:off x="5375848" y="4686300"/>
            <a:ext cx="1423809"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Fork date</a:t>
            </a:r>
          </a:p>
        </p:txBody>
      </p:sp>
      <p:sp>
        <p:nvSpPr>
          <p:cNvPr id="331" name="Shape 331"/>
          <p:cNvSpPr/>
          <p:nvPr/>
        </p:nvSpPr>
        <p:spPr>
          <a:xfrm>
            <a:off x="9722882" y="7843983"/>
            <a:ext cx="3372099" cy="419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100"/>
            </a:lvl1pPr>
          </a:lstStyle>
          <a:p>
            <a:pPr/>
            <a:r>
              <a:t>Anomaly, negative outliers</a:t>
            </a:r>
          </a:p>
        </p:txBody>
      </p:sp>
      <p:sp>
        <p:nvSpPr>
          <p:cNvPr id="332" name="Shape 332"/>
          <p:cNvSpPr/>
          <p:nvPr/>
        </p:nvSpPr>
        <p:spPr>
          <a:xfrm flipH="1" rot="5344056">
            <a:off x="4845293" y="7236095"/>
            <a:ext cx="610878" cy="3618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ln w="25400">
            <a:solidFill>
              <a:srgbClr val="85888D"/>
            </a:solidFill>
            <a:miter lim="400000"/>
          </a:ln>
        </p:spPr>
        <p:txBody>
          <a:bodyPr lIns="50800" tIns="50800" rIns="50800" bIns="50800" anchor="ctr"/>
          <a:lstStyle/>
          <a:p>
            <a:pPr>
              <a:defRPr sz="2400"/>
            </a:pPr>
          </a:p>
        </p:txBody>
      </p:sp>
      <p:sp>
        <p:nvSpPr>
          <p:cNvPr id="333" name="Shape 333"/>
          <p:cNvSpPr/>
          <p:nvPr/>
        </p:nvSpPr>
        <p:spPr>
          <a:xfrm>
            <a:off x="3315161" y="7843983"/>
            <a:ext cx="3674338" cy="419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100"/>
            </a:lvl1pPr>
          </a:lstStyle>
          <a:p>
            <a:pPr/>
            <a:r>
              <a:t>Normal, no negative outliers</a:t>
            </a:r>
          </a:p>
        </p:txBody>
      </p:sp>
      <p:sp>
        <p:nvSpPr>
          <p:cNvPr id="334" name="Shape 334"/>
          <p:cNvSpPr/>
          <p:nvPr/>
        </p:nvSpPr>
        <p:spPr>
          <a:xfrm>
            <a:off x="2311399" y="5833341"/>
            <a:ext cx="3472062" cy="1270001"/>
          </a:xfrm>
          <a:prstGeom prst="roundRect">
            <a:avLst>
              <a:gd name="adj" fmla="val 15000"/>
            </a:avLst>
          </a:prstGeom>
          <a:ln w="50800">
            <a:solidFill>
              <a:schemeClr val="accent2"/>
            </a:solidFill>
            <a:miter lim="400000"/>
          </a:ln>
        </p:spPr>
        <p:txBody>
          <a:bodyPr lIns="50800" tIns="50800" rIns="50800" bIns="50800" anchor="ctr"/>
          <a:lstStyle/>
          <a:p>
            <a:pPr>
              <a:defRPr sz="2400"/>
            </a:pPr>
          </a:p>
        </p:txBody>
      </p:sp>
      <p:sp>
        <p:nvSpPr>
          <p:cNvPr id="335" name="Shape 335"/>
          <p:cNvSpPr/>
          <p:nvPr/>
        </p:nvSpPr>
        <p:spPr>
          <a:xfrm>
            <a:off x="6153099" y="6578099"/>
            <a:ext cx="6986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vs.</a:t>
            </a:r>
          </a:p>
        </p:txBody>
      </p:sp>
      <p:sp>
        <p:nvSpPr>
          <p:cNvPr id="336" name="Shape 336"/>
          <p:cNvSpPr/>
          <p:nvPr/>
        </p:nvSpPr>
        <p:spPr>
          <a:xfrm flipH="1" rot="5344056">
            <a:off x="11336133" y="7246295"/>
            <a:ext cx="730193" cy="407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ln w="25400">
            <a:solidFill>
              <a:srgbClr val="85888D"/>
            </a:solidFill>
            <a:miter lim="400000"/>
          </a:ln>
        </p:spPr>
        <p:txBody>
          <a:bodyPr lIns="50800" tIns="50800" rIns="50800" bIns="50800" anchor="ctr"/>
          <a:lstStyle/>
          <a:p>
            <a:pPr>
              <a:defRPr sz="2400"/>
            </a:pPr>
          </a:p>
        </p:txBody>
      </p:sp>
      <p:sp>
        <p:nvSpPr>
          <p:cNvPr id="337" name="Shape 337"/>
          <p:cNvSpPr/>
          <p:nvPr/>
        </p:nvSpPr>
        <p:spPr>
          <a:xfrm>
            <a:off x="649401" y="4717307"/>
            <a:ext cx="511157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38" name="Shape 338"/>
          <p:cNvSpPr/>
          <p:nvPr/>
        </p:nvSpPr>
        <p:spPr>
          <a:xfrm flipV="1">
            <a:off x="7019355" y="4729734"/>
            <a:ext cx="5161856" cy="27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39" name="Shape 339"/>
          <p:cNvSpPr/>
          <p:nvPr/>
        </p:nvSpPr>
        <p:spPr>
          <a:xfrm>
            <a:off x="1440992" y="8507164"/>
            <a:ext cx="400141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2473793"/>
                    <a:satOff val="-50209"/>
                    <a:lumOff val="23543"/>
                  </a:schemeClr>
                </a:solidFill>
              </a:defRPr>
            </a:lvl1pPr>
          </a:lstStyle>
          <a:p>
            <a:pPr/>
            <a:r>
              <a:t>Non-conflict-driven</a:t>
            </a:r>
          </a:p>
        </p:txBody>
      </p:sp>
      <p:sp>
        <p:nvSpPr>
          <p:cNvPr id="340" name="Shape 340"/>
          <p:cNvSpPr/>
          <p:nvPr/>
        </p:nvSpPr>
        <p:spPr>
          <a:xfrm>
            <a:off x="8057004" y="8507164"/>
            <a:ext cx="30865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pPr>
              <a:defRPr>
                <a:solidFill>
                  <a:srgbClr val="000000"/>
                </a:solidFill>
              </a:defRPr>
            </a:pPr>
            <a:r>
              <a:rPr>
                <a:solidFill>
                  <a:schemeClr val="accent5"/>
                </a:solidFill>
              </a:rPr>
              <a:t>Conflict-driven</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2" name="O_1.pdf"/>
          <p:cNvPicPr>
            <a:picLocks noChangeAspect="1"/>
          </p:cNvPicPr>
          <p:nvPr/>
        </p:nvPicPr>
        <p:blipFill>
          <a:blip r:embed="rId2">
            <a:extLst/>
          </a:blip>
          <a:stretch>
            <a:fillRect/>
          </a:stretch>
        </p:blipFill>
        <p:spPr>
          <a:xfrm>
            <a:off x="3645339" y="2300550"/>
            <a:ext cx="5004678" cy="3412281"/>
          </a:xfrm>
          <a:prstGeom prst="rect">
            <a:avLst/>
          </a:prstGeom>
          <a:ln w="12700">
            <a:miter lim="400000"/>
          </a:ln>
        </p:spPr>
      </p:pic>
      <p:pic>
        <p:nvPicPr>
          <p:cNvPr id="343" name="O_2.pdf"/>
          <p:cNvPicPr>
            <a:picLocks noChangeAspect="1"/>
          </p:cNvPicPr>
          <p:nvPr/>
        </p:nvPicPr>
        <p:blipFill>
          <a:blip r:embed="rId3">
            <a:extLst/>
          </a:blip>
          <a:stretch>
            <a:fillRect/>
          </a:stretch>
        </p:blipFill>
        <p:spPr>
          <a:xfrm>
            <a:off x="3645339" y="5578006"/>
            <a:ext cx="5004678" cy="3412282"/>
          </a:xfrm>
          <a:prstGeom prst="rect">
            <a:avLst/>
          </a:prstGeom>
          <a:ln w="12700">
            <a:miter lim="400000"/>
          </a:ln>
        </p:spPr>
      </p:pic>
      <p:sp>
        <p:nvSpPr>
          <p:cNvPr id="344" name="Shape 344"/>
          <p:cNvSpPr/>
          <p:nvPr>
            <p:ph type="title"/>
          </p:nvPr>
        </p:nvSpPr>
        <p:spPr>
          <a:prstGeom prst="rect">
            <a:avLst/>
          </a:prstGeom>
        </p:spPr>
        <p:txBody>
          <a:bodyPr/>
          <a:lstStyle/>
          <a:p>
            <a:pPr defTabSz="397256">
              <a:defRPr sz="5440"/>
            </a:pPr>
            <a:r>
              <a:t>Time Series Analysis of Sentiments:</a:t>
            </a:r>
            <a:br/>
            <a:r>
              <a:t>Anomaly Detection: Conflict-driven</a:t>
            </a:r>
          </a:p>
        </p:txBody>
      </p:sp>
      <p:sp>
        <p:nvSpPr>
          <p:cNvPr id="345" name="Shape 345"/>
          <p:cNvSpPr/>
          <p:nvPr/>
        </p:nvSpPr>
        <p:spPr>
          <a:xfrm>
            <a:off x="6692914" y="2510594"/>
            <a:ext cx="3018441" cy="2992193"/>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46" name="Shape 346"/>
          <p:cNvSpPr/>
          <p:nvPr/>
        </p:nvSpPr>
        <p:spPr>
          <a:xfrm flipH="1" rot="1655273">
            <a:off x="8726056" y="4510321"/>
            <a:ext cx="1123490" cy="7042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47" name="Shape 347"/>
          <p:cNvSpPr/>
          <p:nvPr/>
        </p:nvSpPr>
        <p:spPr>
          <a:xfrm>
            <a:off x="9503348" y="5070883"/>
            <a:ext cx="2063224"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vl1pPr>
          </a:lstStyle>
          <a:p>
            <a:pPr/>
            <a:r>
              <a:t>Fork date</a:t>
            </a:r>
          </a:p>
        </p:txBody>
      </p:sp>
      <p:sp>
        <p:nvSpPr>
          <p:cNvPr id="348" name="Shape 348"/>
          <p:cNvSpPr/>
          <p:nvPr/>
        </p:nvSpPr>
        <p:spPr>
          <a:xfrm>
            <a:off x="6692915" y="5912320"/>
            <a:ext cx="3018441" cy="2992193"/>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49" name="Shape 349"/>
          <p:cNvSpPr/>
          <p:nvPr/>
        </p:nvSpPr>
        <p:spPr>
          <a:xfrm flipH="1" rot="1655273">
            <a:off x="8878456" y="8009589"/>
            <a:ext cx="1123490" cy="704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6" y="14256"/>
                </a:moveTo>
                <a:lnTo>
                  <a:pt x="7776" y="21600"/>
                </a:lnTo>
                <a:lnTo>
                  <a:pt x="21600" y="10800"/>
                </a:lnTo>
                <a:lnTo>
                  <a:pt x="7776" y="0"/>
                </a:lnTo>
                <a:lnTo>
                  <a:pt x="7776" y="7344"/>
                </a:lnTo>
                <a:lnTo>
                  <a:pt x="0" y="7344"/>
                </a:lnTo>
                <a:lnTo>
                  <a:pt x="0" y="14256"/>
                </a:lnTo>
                <a:lnTo>
                  <a:pt x="7776" y="14256"/>
                </a:lnTo>
                <a:close/>
              </a:path>
            </a:pathLst>
          </a:cu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350" name="Shape 350"/>
          <p:cNvSpPr/>
          <p:nvPr/>
        </p:nvSpPr>
        <p:spPr>
          <a:xfrm>
            <a:off x="9503348" y="8709851"/>
            <a:ext cx="2063224"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vl1pPr>
          </a:lstStyle>
          <a:p>
            <a:pPr/>
            <a:r>
              <a:t>Fork date</a:t>
            </a:r>
          </a:p>
        </p:txBody>
      </p:sp>
      <p:sp>
        <p:nvSpPr>
          <p:cNvPr id="351" name="Shape 351"/>
          <p:cNvSpPr/>
          <p:nvPr/>
        </p:nvSpPr>
        <p:spPr>
          <a:xfrm>
            <a:off x="2824708" y="9008733"/>
            <a:ext cx="735538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Pre-fork negative outlier anomaly</a:t>
            </a:r>
          </a:p>
        </p:txBody>
      </p:sp>
      <p:sp>
        <p:nvSpPr>
          <p:cNvPr id="352" name="Shape 352"/>
          <p:cNvSpPr/>
          <p:nvPr/>
        </p:nvSpPr>
        <p:spPr>
          <a:xfrm>
            <a:off x="3921472" y="3675907"/>
            <a:ext cx="45411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53" name="Shape 353"/>
          <p:cNvSpPr/>
          <p:nvPr/>
        </p:nvSpPr>
        <p:spPr>
          <a:xfrm>
            <a:off x="3921472" y="7009657"/>
            <a:ext cx="4541193" cy="1"/>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5" name="Shape 355"/>
          <p:cNvSpPr/>
          <p:nvPr>
            <p:ph type="title"/>
          </p:nvPr>
        </p:nvSpPr>
        <p:spPr>
          <a:prstGeom prst="rect">
            <a:avLst/>
          </a:prstGeom>
        </p:spPr>
        <p:txBody>
          <a:bodyPr/>
          <a:lstStyle/>
          <a:p>
            <a:pPr defTabSz="356362">
              <a:defRPr sz="4880"/>
            </a:pPr>
            <a:r>
              <a:t>Time Series Analysis of Sentiments:</a:t>
            </a:r>
            <a:br/>
            <a:r>
              <a:t>Anomaly Detection: Non-conflict-driven</a:t>
            </a:r>
          </a:p>
        </p:txBody>
      </p:sp>
      <p:pic>
        <p:nvPicPr>
          <p:cNvPr id="356" name="O_8.pdf"/>
          <p:cNvPicPr>
            <a:picLocks noChangeAspect="1"/>
          </p:cNvPicPr>
          <p:nvPr/>
        </p:nvPicPr>
        <p:blipFill>
          <a:blip r:embed="rId3">
            <a:extLst/>
          </a:blip>
          <a:stretch>
            <a:fillRect/>
          </a:stretch>
        </p:blipFill>
        <p:spPr>
          <a:xfrm>
            <a:off x="6164981" y="6625793"/>
            <a:ext cx="3479075" cy="2372096"/>
          </a:xfrm>
          <a:prstGeom prst="rect">
            <a:avLst/>
          </a:prstGeom>
          <a:ln w="12700">
            <a:miter lim="400000"/>
          </a:ln>
        </p:spPr>
      </p:pic>
      <p:pic>
        <p:nvPicPr>
          <p:cNvPr id="357" name="O_6.pdf"/>
          <p:cNvPicPr>
            <a:picLocks noChangeAspect="1"/>
          </p:cNvPicPr>
          <p:nvPr/>
        </p:nvPicPr>
        <p:blipFill>
          <a:blip r:embed="rId4">
            <a:extLst/>
          </a:blip>
          <a:srcRect l="0" t="4491" r="0" b="4491"/>
          <a:stretch>
            <a:fillRect/>
          </a:stretch>
        </p:blipFill>
        <p:spPr>
          <a:xfrm>
            <a:off x="6164980" y="4572000"/>
            <a:ext cx="3479076" cy="2159001"/>
          </a:xfrm>
          <a:prstGeom prst="rect">
            <a:avLst/>
          </a:prstGeom>
          <a:ln w="12700">
            <a:miter lim="400000"/>
          </a:ln>
        </p:spPr>
      </p:pic>
      <p:pic>
        <p:nvPicPr>
          <p:cNvPr id="358" name="O_3.pdf"/>
          <p:cNvPicPr>
            <a:picLocks noChangeAspect="1"/>
          </p:cNvPicPr>
          <p:nvPr/>
        </p:nvPicPr>
        <p:blipFill>
          <a:blip r:embed="rId5">
            <a:extLst/>
          </a:blip>
          <a:srcRect l="0" t="4491" r="0" b="4491"/>
          <a:stretch>
            <a:fillRect/>
          </a:stretch>
        </p:blipFill>
        <p:spPr>
          <a:xfrm>
            <a:off x="2734655" y="2415133"/>
            <a:ext cx="3479076" cy="2159001"/>
          </a:xfrm>
          <a:prstGeom prst="rect">
            <a:avLst/>
          </a:prstGeom>
          <a:ln w="12700">
            <a:miter lim="400000"/>
          </a:ln>
        </p:spPr>
      </p:pic>
      <p:pic>
        <p:nvPicPr>
          <p:cNvPr id="359" name="O_7.pdf"/>
          <p:cNvPicPr>
            <a:picLocks noChangeAspect="1"/>
          </p:cNvPicPr>
          <p:nvPr/>
        </p:nvPicPr>
        <p:blipFill>
          <a:blip r:embed="rId6">
            <a:extLst/>
          </a:blip>
          <a:stretch>
            <a:fillRect/>
          </a:stretch>
        </p:blipFill>
        <p:spPr>
          <a:xfrm>
            <a:off x="2734655" y="6625792"/>
            <a:ext cx="3479076" cy="2372097"/>
          </a:xfrm>
          <a:prstGeom prst="rect">
            <a:avLst/>
          </a:prstGeom>
          <a:ln w="12700">
            <a:miter lim="400000"/>
          </a:ln>
        </p:spPr>
      </p:pic>
      <p:pic>
        <p:nvPicPr>
          <p:cNvPr id="360" name="TS_4.pdf"/>
          <p:cNvPicPr>
            <a:picLocks noChangeAspect="1"/>
          </p:cNvPicPr>
          <p:nvPr/>
        </p:nvPicPr>
        <p:blipFill>
          <a:blip r:embed="rId7">
            <a:extLst/>
          </a:blip>
          <a:srcRect l="0" t="0" r="0" b="0"/>
          <a:stretch>
            <a:fillRect/>
          </a:stretch>
        </p:blipFill>
        <p:spPr>
          <a:xfrm>
            <a:off x="6760690" y="2366116"/>
            <a:ext cx="2287643" cy="1559756"/>
          </a:xfrm>
          <a:prstGeom prst="rect">
            <a:avLst/>
          </a:prstGeom>
          <a:ln w="12700">
            <a:miter lim="400000"/>
          </a:ln>
        </p:spPr>
      </p:pic>
      <p:sp>
        <p:nvSpPr>
          <p:cNvPr id="361" name="Shape 361"/>
          <p:cNvSpPr/>
          <p:nvPr/>
        </p:nvSpPr>
        <p:spPr>
          <a:xfrm>
            <a:off x="2266044" y="8902700"/>
            <a:ext cx="84727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No immediate pre-fork negative outlier</a:t>
            </a:r>
          </a:p>
        </p:txBody>
      </p:sp>
      <p:sp>
        <p:nvSpPr>
          <p:cNvPr id="362" name="Shape 362"/>
          <p:cNvSpPr/>
          <p:nvPr/>
        </p:nvSpPr>
        <p:spPr>
          <a:xfrm>
            <a:off x="4596308" y="4649968"/>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63" name="Shape 363"/>
          <p:cNvSpPr/>
          <p:nvPr/>
        </p:nvSpPr>
        <p:spPr>
          <a:xfrm>
            <a:off x="7082146" y="3847728"/>
            <a:ext cx="1695476" cy="317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no outliers detected</a:t>
            </a:r>
          </a:p>
        </p:txBody>
      </p:sp>
      <p:pic>
        <p:nvPicPr>
          <p:cNvPr id="364" name="O_5.pdf"/>
          <p:cNvPicPr>
            <a:picLocks noChangeAspect="1"/>
          </p:cNvPicPr>
          <p:nvPr/>
        </p:nvPicPr>
        <p:blipFill>
          <a:blip r:embed="rId8">
            <a:extLst/>
          </a:blip>
          <a:stretch>
            <a:fillRect/>
          </a:stretch>
        </p:blipFill>
        <p:spPr>
          <a:xfrm>
            <a:off x="2756323" y="4476124"/>
            <a:ext cx="3435671" cy="2342503"/>
          </a:xfrm>
          <a:prstGeom prst="rect">
            <a:avLst/>
          </a:prstGeom>
          <a:ln w="12700">
            <a:miter lim="400000"/>
          </a:ln>
        </p:spPr>
      </p:pic>
      <p:sp>
        <p:nvSpPr>
          <p:cNvPr id="365" name="Shape 365"/>
          <p:cNvSpPr/>
          <p:nvPr/>
        </p:nvSpPr>
        <p:spPr>
          <a:xfrm>
            <a:off x="4596308" y="2416901"/>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66" name="Shape 366"/>
          <p:cNvSpPr/>
          <p:nvPr/>
        </p:nvSpPr>
        <p:spPr>
          <a:xfrm>
            <a:off x="8139608" y="4649968"/>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67" name="Shape 367"/>
          <p:cNvSpPr/>
          <p:nvPr/>
        </p:nvSpPr>
        <p:spPr>
          <a:xfrm>
            <a:off x="8139608" y="6768033"/>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68" name="Shape 368"/>
          <p:cNvSpPr/>
          <p:nvPr/>
        </p:nvSpPr>
        <p:spPr>
          <a:xfrm>
            <a:off x="4596308" y="6768033"/>
            <a:ext cx="2212195" cy="22062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369" name="Shape 369"/>
          <p:cNvSpPr/>
          <p:nvPr/>
        </p:nvSpPr>
        <p:spPr>
          <a:xfrm>
            <a:off x="2918172" y="3250457"/>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70" name="Shape 370"/>
          <p:cNvSpPr/>
          <p:nvPr/>
        </p:nvSpPr>
        <p:spPr>
          <a:xfrm>
            <a:off x="6912322" y="3382039"/>
            <a:ext cx="203512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71" name="Shape 371"/>
          <p:cNvSpPr/>
          <p:nvPr/>
        </p:nvSpPr>
        <p:spPr>
          <a:xfrm>
            <a:off x="6347937" y="7693581"/>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72" name="Shape 372"/>
          <p:cNvSpPr/>
          <p:nvPr/>
        </p:nvSpPr>
        <p:spPr>
          <a:xfrm>
            <a:off x="6335237" y="5323383"/>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73" name="Shape 373"/>
          <p:cNvSpPr/>
          <p:nvPr/>
        </p:nvSpPr>
        <p:spPr>
          <a:xfrm>
            <a:off x="2918172" y="7586715"/>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374" name="Shape 374"/>
          <p:cNvSpPr/>
          <p:nvPr/>
        </p:nvSpPr>
        <p:spPr>
          <a:xfrm>
            <a:off x="2918172" y="5415807"/>
            <a:ext cx="3163895" cy="1"/>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8" name="Shape 378"/>
          <p:cNvSpPr/>
          <p:nvPr>
            <p:ph type="body" idx="1"/>
          </p:nvPr>
        </p:nvSpPr>
        <p:spPr>
          <a:prstGeom prst="rect">
            <a:avLst/>
          </a:prstGeom>
        </p:spPr>
        <p:txBody>
          <a:bodyPr/>
          <a:lstStyle/>
          <a:p>
            <a:pPr marL="271638" indent="-271638" defTabSz="457200">
              <a:lnSpc>
                <a:spcPct val="117999"/>
              </a:lnSpc>
              <a:spcBef>
                <a:spcPts val="0"/>
              </a:spcBef>
              <a:defRPr sz="2700"/>
            </a:pPr>
            <a:r>
              <a:t>We got close, </a:t>
            </a:r>
          </a:p>
          <a:p>
            <a:pPr lvl="1" marL="716138" indent="-271638" defTabSz="457200">
              <a:lnSpc>
                <a:spcPct val="117999"/>
              </a:lnSpc>
              <a:spcBef>
                <a:spcPts val="0"/>
              </a:spcBef>
              <a:defRPr sz="2700"/>
            </a:pPr>
            <a:r>
              <a:t>but can’t necessarily determine when one vs. other has occurred. </a:t>
            </a:r>
          </a:p>
          <a:p>
            <a:pPr marL="271638" indent="-271638" defTabSz="457200">
              <a:lnSpc>
                <a:spcPct val="117999"/>
              </a:lnSpc>
              <a:spcBef>
                <a:spcPts val="0"/>
              </a:spcBef>
              <a:defRPr sz="2700"/>
            </a:pPr>
          </a:p>
          <a:p>
            <a:pPr marL="271638" indent="-271638" defTabSz="457200">
              <a:lnSpc>
                <a:spcPct val="117999"/>
              </a:lnSpc>
              <a:spcBef>
                <a:spcPts val="0"/>
              </a:spcBef>
              <a:defRPr sz="2700"/>
            </a:pPr>
            <a:r>
              <a:t>So we turn to social network analysis, to figure out whether this is a storm in a teacup, or situation needing intervention. </a:t>
            </a:r>
          </a:p>
          <a:p>
            <a:pPr marL="271638" indent="-271638" defTabSz="457200">
              <a:lnSpc>
                <a:spcPct val="117999"/>
              </a:lnSpc>
              <a:spcBef>
                <a:spcPts val="0"/>
              </a:spcBef>
              <a:defRPr sz="2700"/>
            </a:pPr>
          </a:p>
          <a:p>
            <a:pPr marL="271638" indent="-271638" defTabSz="457200">
              <a:lnSpc>
                <a:spcPct val="117999"/>
              </a:lnSpc>
              <a:spcBef>
                <a:spcPts val="0"/>
              </a:spcBef>
              <a:defRPr sz="2700"/>
            </a:pPr>
            <a:r>
              <a:t>What do these networks look like, who’s involved, what are forces are shaping the community.</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 name="Shape 380"/>
          <p:cNvSpPr/>
          <p:nvPr>
            <p:ph type="body" sz="half" idx="1"/>
          </p:nvPr>
        </p:nvSpPr>
        <p:spPr>
          <a:xfrm>
            <a:off x="731093" y="2445642"/>
            <a:ext cx="11378358" cy="3294758"/>
          </a:xfrm>
          <a:prstGeom prst="rect">
            <a:avLst/>
          </a:prstGeom>
        </p:spPr>
        <p:txBody>
          <a:bodyPr/>
          <a:lstStyle/>
          <a:p>
            <a:pPr/>
            <a:r>
              <a:t>Interactions modeled as graphs</a:t>
            </a:r>
          </a:p>
          <a:p>
            <a:pPr lvl="1"/>
            <a:r>
              <a:t>Graphs change over time</a:t>
            </a:r>
          </a:p>
        </p:txBody>
      </p:sp>
      <p:sp>
        <p:nvSpPr>
          <p:cNvPr id="381" name="Shape 38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2" name="Chordoma-Research-Network-Change-2012.jpg"/>
          <p:cNvPicPr>
            <a:picLocks noChangeAspect="1"/>
          </p:cNvPicPr>
          <p:nvPr/>
        </p:nvPicPr>
        <p:blipFill>
          <a:blip r:embed="rId2">
            <a:extLst/>
          </a:blip>
          <a:srcRect l="0" t="0" r="48674" b="0"/>
          <a:stretch>
            <a:fillRect/>
          </a:stretch>
        </p:blipFill>
        <p:spPr>
          <a:xfrm>
            <a:off x="579832" y="5981700"/>
            <a:ext cx="2791593" cy="2488380"/>
          </a:xfrm>
          <a:prstGeom prst="rect">
            <a:avLst/>
          </a:prstGeom>
          <a:ln w="12700">
            <a:miter lim="400000"/>
          </a:ln>
        </p:spPr>
      </p:pic>
      <p:pic>
        <p:nvPicPr>
          <p:cNvPr id="383" name="Chordoma-Research-Network-Change-2012.jpg"/>
          <p:cNvPicPr>
            <a:picLocks noChangeAspect="1"/>
          </p:cNvPicPr>
          <p:nvPr/>
        </p:nvPicPr>
        <p:blipFill>
          <a:blip r:embed="rId2">
            <a:extLst/>
          </a:blip>
          <a:srcRect l="52658" t="0" r="0" b="0"/>
          <a:stretch>
            <a:fillRect/>
          </a:stretch>
        </p:blipFill>
        <p:spPr>
          <a:xfrm>
            <a:off x="9529900" y="5981700"/>
            <a:ext cx="2574899" cy="2488380"/>
          </a:xfrm>
          <a:prstGeom prst="rect">
            <a:avLst/>
          </a:prstGeom>
          <a:ln w="12700">
            <a:miter lim="400000"/>
          </a:ln>
        </p:spPr>
      </p:pic>
      <p:pic>
        <p:nvPicPr>
          <p:cNvPr id="384" name="Chordoma-Research-Network-Change-2012.jpg"/>
          <p:cNvPicPr>
            <a:picLocks noChangeAspect="1"/>
          </p:cNvPicPr>
          <p:nvPr/>
        </p:nvPicPr>
        <p:blipFill>
          <a:blip r:embed="rId2">
            <a:extLst/>
          </a:blip>
          <a:srcRect l="0" t="0" r="58113" b="0"/>
          <a:stretch>
            <a:fillRect/>
          </a:stretch>
        </p:blipFill>
        <p:spPr>
          <a:xfrm>
            <a:off x="3805632" y="5981700"/>
            <a:ext cx="2278186" cy="2488380"/>
          </a:xfrm>
          <a:prstGeom prst="rect">
            <a:avLst/>
          </a:prstGeom>
          <a:ln w="12700">
            <a:miter lim="400000"/>
          </a:ln>
        </p:spPr>
      </p:pic>
      <p:sp>
        <p:nvSpPr>
          <p:cNvPr id="385" name="Shape 385"/>
          <p:cNvSpPr/>
          <p:nvPr/>
        </p:nvSpPr>
        <p:spPr>
          <a:xfrm>
            <a:off x="7740650" y="6749653"/>
            <a:ext cx="82550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600"/>
            </a:lvl1pPr>
          </a:lstStyle>
          <a:p>
            <a:pPr/>
            <a:r>
              <a:t>…</a:t>
            </a:r>
          </a:p>
        </p:txBody>
      </p:sp>
      <p:pic>
        <p:nvPicPr>
          <p:cNvPr id="386" name="pasted-image.pdf"/>
          <p:cNvPicPr>
            <a:picLocks noChangeAspect="1"/>
          </p:cNvPicPr>
          <p:nvPr/>
        </p:nvPicPr>
        <p:blipFill>
          <a:blip r:embed="rId3">
            <a:extLst/>
          </a:blip>
          <a:stretch>
            <a:fillRect/>
          </a:stretch>
        </p:blipFill>
        <p:spPr>
          <a:xfrm>
            <a:off x="1891903" y="8698755"/>
            <a:ext cx="317501" cy="368301"/>
          </a:xfrm>
          <a:prstGeom prst="rect">
            <a:avLst/>
          </a:prstGeom>
          <a:ln w="12700">
            <a:miter lim="400000"/>
          </a:ln>
        </p:spPr>
      </p:pic>
      <p:pic>
        <p:nvPicPr>
          <p:cNvPr id="387" name="pasted-image.pdf"/>
          <p:cNvPicPr>
            <a:picLocks noChangeAspect="1"/>
          </p:cNvPicPr>
          <p:nvPr/>
        </p:nvPicPr>
        <p:blipFill>
          <a:blip r:embed="rId4">
            <a:extLst/>
          </a:blip>
          <a:stretch>
            <a:fillRect/>
          </a:stretch>
        </p:blipFill>
        <p:spPr>
          <a:xfrm>
            <a:off x="4951412" y="8690917"/>
            <a:ext cx="330201" cy="368301"/>
          </a:xfrm>
          <a:prstGeom prst="rect">
            <a:avLst/>
          </a:prstGeom>
          <a:ln w="12700">
            <a:miter lim="400000"/>
          </a:ln>
        </p:spPr>
      </p:pic>
      <p:pic>
        <p:nvPicPr>
          <p:cNvPr id="388" name="pasted-image.pdf"/>
          <p:cNvPicPr>
            <a:picLocks noChangeAspect="1"/>
          </p:cNvPicPr>
          <p:nvPr/>
        </p:nvPicPr>
        <p:blipFill>
          <a:blip r:embed="rId5">
            <a:extLst/>
          </a:blip>
          <a:stretch>
            <a:fillRect/>
          </a:stretch>
        </p:blipFill>
        <p:spPr>
          <a:xfrm>
            <a:off x="10760670" y="8707586"/>
            <a:ext cx="368301" cy="368301"/>
          </a:xfrm>
          <a:prstGeom prst="rect">
            <a:avLst/>
          </a:prstGeom>
          <a:ln w="12700">
            <a:miter lim="400000"/>
          </a:ln>
        </p:spPr>
      </p:pic>
      <p:pic>
        <p:nvPicPr>
          <p:cNvPr id="389" name="pasted-image.pdf"/>
          <p:cNvPicPr>
            <a:picLocks noChangeAspect="1"/>
          </p:cNvPicPr>
          <p:nvPr/>
        </p:nvPicPr>
        <p:blipFill>
          <a:blip r:embed="rId6">
            <a:extLst/>
          </a:blip>
          <a:stretch>
            <a:fillRect/>
          </a:stretch>
        </p:blipFill>
        <p:spPr>
          <a:xfrm>
            <a:off x="7964338" y="8881516"/>
            <a:ext cx="304801" cy="63501"/>
          </a:xfrm>
          <a:prstGeom prst="rect">
            <a:avLst/>
          </a:prstGeom>
          <a:ln w="12700">
            <a:miter lim="400000"/>
          </a:ln>
        </p:spPr>
      </p:pic>
      <p:sp>
        <p:nvSpPr>
          <p:cNvPr id="390" name="Shape 390"/>
          <p:cNvSpPr/>
          <p:nvPr/>
        </p:nvSpPr>
        <p:spPr>
          <a:xfrm>
            <a:off x="393700" y="5842000"/>
            <a:ext cx="12053144" cy="3556546"/>
          </a:xfrm>
          <a:prstGeom prst="roundRect">
            <a:avLst>
              <a:gd name="adj" fmla="val 14259"/>
            </a:avLst>
          </a:prstGeom>
          <a:ln w="25400">
            <a:solidFill>
              <a:srgbClr val="85888D"/>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391" name="Shape 391"/>
          <p:cNvSpPr/>
          <p:nvPr>
            <p:ph type="title"/>
          </p:nvPr>
        </p:nvSpPr>
        <p:spPr>
          <a:prstGeom prst="rect">
            <a:avLst/>
          </a:prstGeom>
        </p:spPr>
        <p:txBody>
          <a:bodyPr/>
          <a:lstStyle>
            <a:lvl1pPr defTabSz="397256">
              <a:defRPr sz="5440"/>
            </a:lvl1pPr>
          </a:lstStyle>
          <a:p>
            <a:pPr/>
            <a:r>
              <a:t>Social network analysis of developers’ communication graphs</a:t>
            </a: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93" name="Shape 393"/>
          <p:cNvSpPr/>
          <p:nvPr>
            <p:ph type="title"/>
          </p:nvPr>
        </p:nvSpPr>
        <p:spPr>
          <a:prstGeom prst="rect">
            <a:avLst/>
          </a:prstGeom>
        </p:spPr>
        <p:txBody>
          <a:bodyPr/>
          <a:lstStyle>
            <a:lvl1pPr>
              <a:spcBef>
                <a:spcPts val="3200"/>
              </a:spcBef>
              <a:defRPr sz="5300"/>
            </a:lvl1pPr>
          </a:lstStyle>
          <a:p>
            <a:pPr/>
            <a:r>
              <a:t>Social network analysis of developers’ communication graphs</a:t>
            </a:r>
          </a:p>
        </p:txBody>
      </p:sp>
      <p:sp>
        <p:nvSpPr>
          <p:cNvPr id="394" name="Shape 394"/>
          <p:cNvSpPr/>
          <p:nvPr>
            <p:ph type="body" idx="1"/>
          </p:nvPr>
        </p:nvSpPr>
        <p:spPr>
          <a:xfrm>
            <a:off x="977899" y="1866900"/>
            <a:ext cx="11245207" cy="5159803"/>
          </a:xfrm>
          <a:prstGeom prst="rect">
            <a:avLst/>
          </a:prstGeom>
        </p:spPr>
        <p:txBody>
          <a:bodyPr/>
          <a:lstStyle/>
          <a:p>
            <a:pPr marL="0" indent="0">
              <a:buSzTx/>
              <a:buNone/>
              <a:defRPr sz="3600"/>
            </a:pPr>
          </a:p>
          <a:p>
            <a:pPr marL="444500" indent="-444500">
              <a:defRPr sz="3600"/>
            </a:pPr>
            <a:r>
              <a:t>Mathematical models </a:t>
            </a:r>
          </a:p>
          <a:p>
            <a:pPr marL="444500" indent="-444500">
              <a:defRPr sz="3600"/>
            </a:pPr>
            <a:r>
              <a:t>Lead us to estimates of the significance of several parameters’ that affect this longitudinal change.</a:t>
            </a:r>
          </a:p>
        </p:txBody>
      </p:sp>
      <p:sp>
        <p:nvSpPr>
          <p:cNvPr id="395" name="Shape 395"/>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0"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99" name="Shape 399"/>
          <p:cNvSpPr/>
          <p:nvPr>
            <p:ph type="title"/>
          </p:nvPr>
        </p:nvSpPr>
        <p:spPr>
          <a:prstGeom prst="rect">
            <a:avLst/>
          </a:prstGeom>
        </p:spPr>
        <p:txBody>
          <a:bodyPr/>
          <a:lstStyle>
            <a:lvl1pPr>
              <a:spcBef>
                <a:spcPts val="3200"/>
              </a:spcBef>
              <a:defRPr sz="5300"/>
            </a:lvl1pPr>
          </a:lstStyle>
          <a:p>
            <a:pPr/>
            <a:r>
              <a:t>Social network analysis of developers’ communication graphs</a:t>
            </a:r>
          </a:p>
        </p:txBody>
      </p:sp>
      <p:sp>
        <p:nvSpPr>
          <p:cNvPr id="400" name="Shape 400"/>
          <p:cNvSpPr/>
          <p:nvPr>
            <p:ph type="body" idx="1"/>
          </p:nvPr>
        </p:nvSpPr>
        <p:spPr>
          <a:xfrm>
            <a:off x="977900" y="1866900"/>
            <a:ext cx="11245206" cy="6952953"/>
          </a:xfrm>
          <a:prstGeom prst="rect">
            <a:avLst/>
          </a:prstGeom>
        </p:spPr>
        <p:txBody>
          <a:bodyPr/>
          <a:lstStyle/>
          <a:p>
            <a:pPr marL="0" indent="0" defTabSz="455675">
              <a:spcBef>
                <a:spcPts val="2400"/>
              </a:spcBef>
              <a:buSzTx/>
              <a:buNone/>
              <a:defRPr sz="2807"/>
            </a:pPr>
          </a:p>
          <a:p>
            <a:pPr marL="0" indent="0" defTabSz="455675">
              <a:spcBef>
                <a:spcPts val="2400"/>
              </a:spcBef>
              <a:buSzTx/>
              <a:buNone/>
              <a:defRPr sz="2807"/>
            </a:pPr>
            <a:r>
              <a:t>An overview of </a:t>
            </a:r>
          </a:p>
          <a:p>
            <a:pPr marL="346709" indent="-346709" defTabSz="455675">
              <a:spcBef>
                <a:spcPts val="2400"/>
              </a:spcBef>
              <a:defRPr sz="2807"/>
            </a:pPr>
            <a:r>
              <a:t>What the mathematical models are:</a:t>
            </a:r>
          </a:p>
          <a:p>
            <a:pPr lvl="1" marL="693419" indent="-346709" defTabSz="455675">
              <a:spcBef>
                <a:spcPts val="2400"/>
              </a:spcBef>
              <a:defRPr sz="2807"/>
            </a:pPr>
            <a:r>
              <a:t>A developer-oriented approach to statistically model the changes a community goes through in the run-up to a fork. The model represented tie formation, tie breakage, and tie maintenance between developers. It uses stochastic estimation methods to estimate several model parameters that capture the variance in the changes the community goes through.</a:t>
            </a:r>
          </a:p>
          <a:p>
            <a:pPr marL="346709" indent="-346709" defTabSz="455675">
              <a:spcBef>
                <a:spcPts val="2400"/>
              </a:spcBef>
              <a:defRPr sz="2807"/>
            </a:pPr>
            <a:r>
              <a:t>What they lead us to</a:t>
            </a:r>
          </a:p>
          <a:p>
            <a:pPr lvl="1" marL="693419" indent="-346709" defTabSz="455675">
              <a:spcBef>
                <a:spcPts val="2400"/>
              </a:spcBef>
              <a:defRPr sz="2807"/>
            </a:pPr>
            <a:r>
              <a:t>Estimates of the significance of several parameters on this longitudinal change.</a:t>
            </a:r>
          </a:p>
        </p:txBody>
      </p:sp>
      <p:sp>
        <p:nvSpPr>
          <p:cNvPr id="401" name="Shape 401"/>
          <p:cNvSpPr/>
          <p:nvPr>
            <p:ph type="sldNum" sz="quarter" idx="4294967295"/>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0"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03" name="epc-flow-charts.pdf"/>
          <p:cNvPicPr>
            <a:picLocks noChangeAspect="1"/>
          </p:cNvPicPr>
          <p:nvPr>
            <p:ph type="pic" idx="13"/>
          </p:nvPr>
        </p:nvPicPr>
        <p:blipFill>
          <a:blip r:embed="rId3">
            <a:extLst/>
          </a:blip>
          <a:srcRect l="0" t="0" r="0" b="0"/>
          <a:stretch>
            <a:fillRect/>
          </a:stretch>
        </p:blipFill>
        <p:spPr>
          <a:xfrm>
            <a:off x="2984900" y="2142647"/>
            <a:ext cx="8111112" cy="6973951"/>
          </a:xfrm>
          <a:prstGeom prst="rect">
            <a:avLst/>
          </a:prstGeom>
        </p:spPr>
      </p:pic>
      <p:sp>
        <p:nvSpPr>
          <p:cNvPr id="404" name="Shape 404"/>
          <p:cNvSpPr/>
          <p:nvPr>
            <p:ph type="sldNum" sz="quarter" idx="4294967295"/>
          </p:nvPr>
        </p:nvSpPr>
        <p:spPr>
          <a:xfrm>
            <a:off x="6369062" y="924560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5" name="Shape 405"/>
          <p:cNvSpPr/>
          <p:nvPr/>
        </p:nvSpPr>
        <p:spPr>
          <a:xfrm>
            <a:off x="2902426" y="3413441"/>
            <a:ext cx="974028" cy="3695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3600"/>
            </a:lvl1pPr>
          </a:lstStyle>
          <a:p>
            <a:pPr/>
            <a:r>
              <a:t>{</a:t>
            </a:r>
          </a:p>
        </p:txBody>
      </p:sp>
      <p:sp>
        <p:nvSpPr>
          <p:cNvPr id="406" name="Shape 406"/>
          <p:cNvSpPr/>
          <p:nvPr/>
        </p:nvSpPr>
        <p:spPr>
          <a:xfrm>
            <a:off x="252012" y="5191441"/>
            <a:ext cx="2773377"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Statistical Modeling</a:t>
            </a:r>
          </a:p>
        </p:txBody>
      </p:sp>
      <p:sp>
        <p:nvSpPr>
          <p:cNvPr id="407" name="Shape 407"/>
          <p:cNvSpPr/>
          <p:nvPr>
            <p:ph type="title"/>
          </p:nvPr>
        </p:nvSpPr>
        <p:spPr>
          <a:xfrm>
            <a:off x="952500" y="444500"/>
            <a:ext cx="11099800" cy="2159000"/>
          </a:xfrm>
          <a:prstGeom prst="rect">
            <a:avLst/>
          </a:prstGeom>
        </p:spPr>
        <p:txBody>
          <a:bodyPr anchor="ctr"/>
          <a:lstStyle>
            <a:lvl1pPr>
              <a:defRPr sz="5100"/>
            </a:lvl1pPr>
          </a:lstStyle>
          <a:p>
            <a:pPr/>
            <a:r>
              <a:t>Social network analysis of developers’ communication graphs</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5" name="Shape 135"/>
          <p:cNvSpPr/>
          <p:nvPr>
            <p:ph type="title"/>
          </p:nvPr>
        </p:nvSpPr>
        <p:spPr>
          <a:prstGeom prst="rect">
            <a:avLst/>
          </a:prstGeom>
        </p:spPr>
        <p:txBody>
          <a:bodyPr/>
          <a:lstStyle/>
          <a:p>
            <a:pPr/>
            <a:r>
              <a:t>What is this about?</a:t>
            </a:r>
          </a:p>
        </p:txBody>
      </p:sp>
      <p:sp>
        <p:nvSpPr>
          <p:cNvPr id="136" name="Shape 136"/>
          <p:cNvSpPr/>
          <p:nvPr>
            <p:ph type="body" sz="half" idx="1"/>
          </p:nvPr>
        </p:nvSpPr>
        <p:spPr>
          <a:xfrm>
            <a:off x="965200" y="2387600"/>
            <a:ext cx="5825381" cy="6252220"/>
          </a:xfrm>
          <a:prstGeom prst="rect">
            <a:avLst/>
          </a:prstGeom>
        </p:spPr>
        <p:txBody>
          <a:bodyPr/>
          <a:lstStyle/>
          <a:p>
            <a:pPr marL="0" indent="0">
              <a:buSzTx/>
              <a:buNone/>
              <a:defRPr sz="3500"/>
            </a:pPr>
            <a:r>
              <a:t>My research focuses on </a:t>
            </a:r>
            <a:r>
              <a:rPr b="1">
                <a:latin typeface="Helvetica"/>
                <a:ea typeface="Helvetica"/>
                <a:cs typeface="Helvetica"/>
                <a:sym typeface="Helvetica"/>
              </a:rPr>
              <a:t>communication, collaboration problems</a:t>
            </a:r>
            <a:r>
              <a:t>, </a:t>
            </a:r>
            <a:r>
              <a:rPr sz="2800"/>
              <a:t>especially </a:t>
            </a:r>
          </a:p>
          <a:p>
            <a:pPr lvl="1" marL="685799" indent="-342899">
              <a:defRPr sz="2100"/>
            </a:pPr>
            <a:r>
              <a:t>What triggers forking?</a:t>
            </a:r>
          </a:p>
          <a:p>
            <a:pPr lvl="1" marL="685799" indent="-342899">
              <a:defRPr sz="2100"/>
            </a:pPr>
            <a:r>
              <a:t>Can we do something to predict when the community started to disintegrate?</a:t>
            </a:r>
          </a:p>
        </p:txBody>
      </p:sp>
      <p:sp>
        <p:nvSpPr>
          <p:cNvPr id="137" name="Shape 137"/>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40" name="Group 140"/>
          <p:cNvGrpSpPr/>
          <p:nvPr/>
        </p:nvGrpSpPr>
        <p:grpSpPr>
          <a:xfrm>
            <a:off x="7007215" y="2926691"/>
            <a:ext cx="5051344" cy="5326438"/>
            <a:chOff x="0" y="0"/>
            <a:chExt cx="5051343" cy="5326437"/>
          </a:xfrm>
        </p:grpSpPr>
        <p:pic>
          <p:nvPicPr>
            <p:cNvPr id="139" name="communication.jpg"/>
            <p:cNvPicPr>
              <a:picLocks noChangeAspect="1"/>
            </p:cNvPicPr>
            <p:nvPr/>
          </p:nvPicPr>
          <p:blipFill>
            <a:blip r:embed="rId3">
              <a:extLst/>
            </a:blip>
            <a:stretch>
              <a:fillRect/>
            </a:stretch>
          </p:blipFill>
          <p:spPr>
            <a:xfrm>
              <a:off x="127000" y="88900"/>
              <a:ext cx="4797344" cy="4996238"/>
            </a:xfrm>
            <a:prstGeom prst="rect">
              <a:avLst/>
            </a:prstGeom>
            <a:ln>
              <a:noFill/>
            </a:ln>
            <a:effectLst/>
          </p:spPr>
        </p:pic>
        <p:pic>
          <p:nvPicPr>
            <p:cNvPr id="138" name=""/>
            <p:cNvPicPr>
              <a:picLocks noChangeAspect="0"/>
            </p:cNvPicPr>
            <p:nvPr/>
          </p:nvPicPr>
          <p:blipFill>
            <a:blip r:embed="rId4">
              <a:extLst/>
            </a:blip>
            <a:stretch>
              <a:fillRect/>
            </a:stretch>
          </p:blipFill>
          <p:spPr>
            <a:xfrm>
              <a:off x="0" y="0"/>
              <a:ext cx="5051344" cy="5326438"/>
            </a:xfrm>
            <a:prstGeom prst="rect">
              <a:avLst/>
            </a:prstGeom>
            <a:effectLst/>
          </p:spPr>
        </p:pic>
      </p:gr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409" name="epc-flow-charts.pdf"/>
          <p:cNvPicPr>
            <a:picLocks noChangeAspect="1"/>
          </p:cNvPicPr>
          <p:nvPr>
            <p:ph type="pic" idx="13"/>
          </p:nvPr>
        </p:nvPicPr>
        <p:blipFill>
          <a:blip r:embed="rId3">
            <a:extLst/>
          </a:blip>
          <a:srcRect l="0" t="0" r="0" b="0"/>
          <a:stretch>
            <a:fillRect/>
          </a:stretch>
        </p:blipFill>
        <p:spPr>
          <a:xfrm>
            <a:off x="2984900" y="2142647"/>
            <a:ext cx="8111112" cy="6973951"/>
          </a:xfrm>
          <a:prstGeom prst="rect">
            <a:avLst/>
          </a:prstGeom>
        </p:spPr>
      </p:pic>
      <p:sp>
        <p:nvSpPr>
          <p:cNvPr id="410" name="Shape 410"/>
          <p:cNvSpPr/>
          <p:nvPr>
            <p:ph type="sldNum" sz="quarter" idx="4294967295"/>
          </p:nvPr>
        </p:nvSpPr>
        <p:spPr>
          <a:xfrm>
            <a:off x="6311798" y="9245600"/>
            <a:ext cx="368504"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1" name="Shape 411"/>
          <p:cNvSpPr/>
          <p:nvPr>
            <p:ph type="title"/>
          </p:nvPr>
        </p:nvSpPr>
        <p:spPr>
          <a:xfrm>
            <a:off x="952500" y="444500"/>
            <a:ext cx="11099800" cy="2159000"/>
          </a:xfrm>
          <a:prstGeom prst="rect">
            <a:avLst/>
          </a:prstGeom>
        </p:spPr>
        <p:txBody>
          <a:bodyPr anchor="ctr"/>
          <a:lstStyle>
            <a:lvl1pPr>
              <a:defRPr sz="5100"/>
            </a:lvl1pPr>
          </a:lstStyle>
          <a:p>
            <a:pPr/>
            <a:r>
              <a:t>Social network analysis of developers’ communication graphs</a:t>
            </a: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0"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413" name="Shape 413"/>
          <p:cNvSpPr/>
          <p:nvPr>
            <p:ph type="title"/>
          </p:nvPr>
        </p:nvSpPr>
        <p:spPr>
          <a:prstGeom prst="rect">
            <a:avLst/>
          </a:prstGeom>
        </p:spPr>
        <p:txBody>
          <a:bodyPr/>
          <a:lstStyle/>
          <a:p>
            <a:pPr defTabSz="350520">
              <a:defRPr sz="4800"/>
            </a:pPr>
            <a:r>
              <a:t>Results</a:t>
            </a:r>
          </a:p>
          <a:p>
            <a:pPr defTabSz="350520">
              <a:spcBef>
                <a:spcPts val="1900"/>
              </a:spcBef>
              <a:defRPr i="1" sz="2640"/>
            </a:pPr>
            <a:r>
              <a:t>Social network analysis of open source developers’ interaction graphs</a:t>
            </a:r>
          </a:p>
        </p:txBody>
      </p:sp>
      <p:sp>
        <p:nvSpPr>
          <p:cNvPr id="414" name="Shape 414"/>
          <p:cNvSpPr/>
          <p:nvPr>
            <p:ph type="body" idx="1"/>
          </p:nvPr>
        </p:nvSpPr>
        <p:spPr>
          <a:xfrm>
            <a:off x="977900" y="1866900"/>
            <a:ext cx="11245206" cy="6952953"/>
          </a:xfrm>
          <a:prstGeom prst="rect">
            <a:avLst/>
          </a:prstGeom>
        </p:spPr>
        <p:txBody>
          <a:bodyPr/>
          <a:lstStyle/>
          <a:p>
            <a:pPr marL="0" indent="0" defTabSz="239522">
              <a:spcBef>
                <a:spcPts val="1300"/>
              </a:spcBef>
              <a:buSzTx/>
              <a:buNone/>
              <a:defRPr sz="1476"/>
            </a:pPr>
            <a:r>
              <a:t>Here’s my data:</a:t>
            </a:r>
          </a:p>
          <a:p>
            <a:pPr marL="141746" indent="-141746" defTabSz="239522">
              <a:spcBef>
                <a:spcPts val="1300"/>
              </a:spcBef>
              <a:defRPr sz="1476"/>
            </a:pPr>
            <a:r>
              <a:t>The interaction graphs of the developers that sent and received messages on the projects developers mailing list, for the time period of 10-month run-up to the fork event. And the source code contribution levels of the developers</a:t>
            </a:r>
          </a:p>
          <a:p>
            <a:pPr marL="0" indent="0" defTabSz="239522">
              <a:spcBef>
                <a:spcPts val="1300"/>
              </a:spcBef>
              <a:buSzTx/>
              <a:buNone/>
              <a:defRPr sz="1476"/>
            </a:pPr>
            <a:r>
              <a:t>Here’s what I found:</a:t>
            </a:r>
          </a:p>
          <a:p>
            <a:pPr marL="0" indent="0" algn="ctr" defTabSz="239522">
              <a:spcBef>
                <a:spcPts val="1300"/>
              </a:spcBef>
              <a:buSzTx/>
              <a:buNone/>
              <a:defRPr sz="3525"/>
            </a:pPr>
            <a:r>
              <a:t>TABLE</a:t>
            </a:r>
          </a:p>
          <a:p>
            <a:pPr marL="141746" indent="-141746" defTabSz="239522">
              <a:spcBef>
                <a:spcPts val="1300"/>
              </a:spcBef>
              <a:defRPr sz="1476"/>
            </a:pPr>
            <a:r>
              <a:t>In conflict-driven forks, (1) the developers maintained a preference for interacting with developers who had similar out-degrees, in contrast to the non-conflict-driven forks, where the developers did not require similar out-degrees. (2) In conflict-driven forks, the interactions were reciprocal, in contrast to the non-conflict-driven forks, where the interactions did not need to be reciprocal to happen. (3) In conflict-driven forks, the more senior developers preferred to interact with other more senior developers, in contrast to the non-conflict-driven forks.</a:t>
            </a:r>
          </a:p>
          <a:p>
            <a:pPr marL="141746" indent="-141746" defTabSz="239522">
              <a:spcBef>
                <a:spcPts val="1300"/>
              </a:spcBef>
              <a:defRPr sz="1476"/>
            </a:pPr>
            <a:r>
              <a:t>In non-conflict-driven forks, (1) the interactions did not necessarily need to be reciprocal, in contrast to the conflict-driven forks, where the interactions needed to be reciprocal to continue to happen. (2) In non-conflict-driven forks, the developers with high source code contribution levels interacted more with other high source code contributors. (3) In non-conflict-driven forks, high levels of contribution to the source code brings you connections more rapidly, while high levels of contributions to the mailing list is not suggestive of this. This can be interpreted as a sign of meritocracy based on code, rather than talk, which captures a healthy dynamic in these project.</a:t>
            </a:r>
          </a:p>
          <a:p>
            <a:pPr marL="0" indent="0" defTabSz="239522">
              <a:spcBef>
                <a:spcPts val="1300"/>
              </a:spcBef>
              <a:buSzTx/>
              <a:buNone/>
              <a:defRPr sz="1476"/>
            </a:pPr>
            <a:r>
              <a:t>Here’s why it matters:</a:t>
            </a:r>
          </a:p>
          <a:p>
            <a:pPr marL="93726" indent="-93726" defTabSz="239522">
              <a:spcBef>
                <a:spcPts val="1300"/>
              </a:spcBef>
              <a:buSzPct val="100000"/>
              <a:defRPr sz="1476"/>
            </a:pPr>
            <a:r>
              <a:t>Estimating the influence of several factors on how developers interact provides indicators of healthy dynamics, such as meritocracy in the project.</a:t>
            </a:r>
          </a:p>
          <a:p>
            <a:pPr marL="0" indent="0" defTabSz="239522">
              <a:spcBef>
                <a:spcPts val="1300"/>
              </a:spcBef>
              <a:buSzTx/>
              <a:buNone/>
              <a:defRPr sz="1476"/>
            </a:pPr>
            <a:r>
              <a:t>Here’s the implications of what I found:</a:t>
            </a:r>
          </a:p>
          <a:p>
            <a:pPr marL="93726" indent="-93726" defTabSz="239522">
              <a:spcBef>
                <a:spcPts val="1300"/>
              </a:spcBef>
              <a:buSzPct val="100000"/>
              <a:defRPr sz="1476"/>
            </a:pPr>
            <a:r>
              <a:t>It’s not a great way of measuring up a project, but it’s not a bad way of finding out who in the project deserves credit, who is mostly talk and no action, and whether the project is a meritocracy.</a:t>
            </a:r>
          </a:p>
        </p:txBody>
      </p:sp>
      <p:sp>
        <p:nvSpPr>
          <p:cNvPr id="415" name="Shape 415"/>
          <p:cNvSpPr/>
          <p:nvPr>
            <p:ph type="sldNum" sz="quarter" idx="4294967295"/>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0"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419" name="Shape 419"/>
          <p:cNvSpPr/>
          <p:nvPr>
            <p:ph type="title"/>
          </p:nvPr>
        </p:nvSpPr>
        <p:spPr>
          <a:prstGeom prst="rect">
            <a:avLst/>
          </a:prstGeom>
        </p:spPr>
        <p:txBody>
          <a:bodyPr/>
          <a:lstStyle/>
          <a:p>
            <a:pPr defTabSz="350520">
              <a:defRPr sz="4800"/>
            </a:pPr>
            <a:r>
              <a:t>Results</a:t>
            </a:r>
          </a:p>
          <a:p>
            <a:pPr defTabSz="350520">
              <a:spcBef>
                <a:spcPts val="1900"/>
              </a:spcBef>
              <a:defRPr i="1" sz="2640"/>
            </a:pPr>
            <a:r>
              <a:t>Social network analysis of open source developers’ interaction graphs</a:t>
            </a:r>
          </a:p>
        </p:txBody>
      </p:sp>
      <p:sp>
        <p:nvSpPr>
          <p:cNvPr id="420" name="Shape 420"/>
          <p:cNvSpPr/>
          <p:nvPr>
            <p:ph type="body" idx="1"/>
          </p:nvPr>
        </p:nvSpPr>
        <p:spPr>
          <a:xfrm>
            <a:off x="977900" y="1866900"/>
            <a:ext cx="11245206" cy="6952953"/>
          </a:xfrm>
          <a:prstGeom prst="rect">
            <a:avLst/>
          </a:prstGeom>
        </p:spPr>
        <p:txBody>
          <a:bodyPr/>
          <a:lstStyle/>
          <a:p>
            <a:pPr marL="0" indent="0" defTabSz="268731">
              <a:spcBef>
                <a:spcPts val="1400"/>
              </a:spcBef>
              <a:buSzTx/>
              <a:buNone/>
              <a:defRPr sz="1656"/>
            </a:pPr>
            <a:r>
              <a:t>Here’s my data:</a:t>
            </a:r>
          </a:p>
          <a:p>
            <a:pPr marL="159032" indent="-159032" defTabSz="268731">
              <a:spcBef>
                <a:spcPts val="1400"/>
              </a:spcBef>
              <a:defRPr sz="1656"/>
            </a:pPr>
            <a:r>
              <a:t>The interaction graphs of the developers that sent and received messages on the projects developers mailing list, for the time period of 10-month run-up to the fork event. And the source code contribution levels of the developers</a:t>
            </a:r>
          </a:p>
          <a:p>
            <a:pPr marL="0" indent="0" defTabSz="268731">
              <a:spcBef>
                <a:spcPts val="1400"/>
              </a:spcBef>
              <a:buSzTx/>
              <a:buNone/>
              <a:defRPr sz="1656"/>
            </a:pPr>
            <a:r>
              <a:t>Here’s what I found:</a:t>
            </a:r>
          </a:p>
          <a:p>
            <a:pPr marL="159032" indent="-159032" defTabSz="268731">
              <a:spcBef>
                <a:spcPts val="1400"/>
              </a:spcBef>
              <a:defRPr sz="1656"/>
            </a:pPr>
            <a:r>
              <a:t>In conflict-driven forks, (1) the developers maintained a preference for interacting with developers who had similar out-degrees, in contrast to the non-conflict-driven forks, where the developers did not require similar out-degrees. (2) In conflict-driven forks, the interactions were reciprocal, in contrast to the non-conflict-driven forks, where the interactions did not need to be reciprocal to happen. (3) In conflict-driven forks, the more senior developers preferred to interact with other more senior developers, in contrast to the non-conflict-driven forks.</a:t>
            </a:r>
          </a:p>
          <a:p>
            <a:pPr marL="159032" indent="-159032" defTabSz="268731">
              <a:spcBef>
                <a:spcPts val="1400"/>
              </a:spcBef>
              <a:defRPr sz="1656"/>
            </a:pPr>
            <a:r>
              <a:t>In non-conflict-driven forks, (1) the interactions did not necessarily need to be reciprocal, in contrast to the conflict-driven forks, where the interactions needed to be reciprocal to continue to happen. (2) In non-conflict-driven forks, the developers with high source code contribution levels interacted more with other high source code contributors. (3) In non-conflict-driven forks, high levels of contribution to the source code brings you connections more rapidly, while high levels of contributions to the mailing list is not suggestive of this. This can be interpreted as a sign of meritocracy based on code, rather than talk, which captures a healthy dynamic in these project.</a:t>
            </a:r>
          </a:p>
          <a:p>
            <a:pPr marL="0" indent="0" defTabSz="268731">
              <a:spcBef>
                <a:spcPts val="1400"/>
              </a:spcBef>
              <a:buSzTx/>
              <a:buNone/>
              <a:defRPr sz="1656"/>
            </a:pPr>
            <a:r>
              <a:t>Here’s why it matters:</a:t>
            </a:r>
          </a:p>
          <a:p>
            <a:pPr marL="105155" indent="-105155" defTabSz="268731">
              <a:spcBef>
                <a:spcPts val="1400"/>
              </a:spcBef>
              <a:buSzPct val="100000"/>
              <a:defRPr sz="1656"/>
            </a:pPr>
            <a:r>
              <a:t>Estimating the influence of several factors on how developers interact provides indicators of healthy dynamics, such as meritocracy in the project.</a:t>
            </a:r>
          </a:p>
          <a:p>
            <a:pPr marL="0" indent="0" defTabSz="268731">
              <a:spcBef>
                <a:spcPts val="1400"/>
              </a:spcBef>
              <a:buSzTx/>
              <a:buNone/>
              <a:defRPr sz="1656"/>
            </a:pPr>
            <a:r>
              <a:t>Here’s the implications of what I found:</a:t>
            </a:r>
          </a:p>
          <a:p>
            <a:pPr marL="105155" indent="-105155" defTabSz="268731">
              <a:spcBef>
                <a:spcPts val="1400"/>
              </a:spcBef>
              <a:buSzPct val="100000"/>
              <a:defRPr sz="1656"/>
            </a:pPr>
            <a:r>
              <a:t>It’s not a great way of measuring up a project, but it’s not a bad way of finding out who in the project deserves credit, who is mostly talk and no action, and whether the project is a meritocracy.</a:t>
            </a:r>
          </a:p>
        </p:txBody>
      </p:sp>
      <p:sp>
        <p:nvSpPr>
          <p:cNvPr id="421" name="Shape 421"/>
          <p:cNvSpPr/>
          <p:nvPr>
            <p:ph type="sldNum" sz="quarter" idx="4294967295"/>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425" name="Shape 425"/>
          <p:cNvSpPr/>
          <p:nvPr>
            <p:ph type="body" idx="1"/>
          </p:nvPr>
        </p:nvSpPr>
        <p:spPr>
          <a:xfrm>
            <a:off x="965200" y="2387600"/>
            <a:ext cx="10094417" cy="6286500"/>
          </a:xfrm>
          <a:prstGeom prst="rect">
            <a:avLst/>
          </a:prstGeom>
        </p:spPr>
        <p:txBody>
          <a:bodyPr/>
          <a:lstStyle/>
          <a:p>
            <a:pPr lvl="1" marL="790222" indent="-345722">
              <a:defRPr sz="2500">
                <a:solidFill>
                  <a:schemeClr val="accent5">
                    <a:hueOff val="-176146"/>
                    <a:satOff val="3665"/>
                    <a:lumOff val="-13986"/>
                  </a:schemeClr>
                </a:solidFill>
              </a:defRPr>
            </a:pPr>
            <a:r>
              <a:t>Conflict-driven</a:t>
            </a:r>
          </a:p>
          <a:p>
            <a:pPr lvl="2" marL="1234722" indent="-345722">
              <a:defRPr sz="2500"/>
            </a:pPr>
            <a:r>
              <a:t>Local hierarchy </a:t>
            </a:r>
            <a:r>
              <a:rPr sz="1500"/>
              <a:t>(Negative three-cycles (opposite of hierarchy) and positive transitive triplets</a:t>
            </a:r>
          </a:p>
          <a:p>
            <a:pPr lvl="2" marL="1234722" indent="-345722">
              <a:defRPr sz="2500"/>
            </a:pPr>
            <a:r>
              <a:t>Tendency of heavy mailing-list poster developers to be tied to other heavy mailing-list poster developers </a:t>
            </a:r>
            <a:r>
              <a:rPr sz="1500"/>
              <a:t>(Out-out degree assortativity)</a:t>
            </a:r>
          </a:p>
          <a:p>
            <a:pPr lvl="1" marL="790222" indent="-345722">
              <a:defRPr sz="2500">
                <a:solidFill>
                  <a:schemeClr val="accent6">
                    <a:lumOff val="-8741"/>
                  </a:schemeClr>
                </a:solidFill>
              </a:defRPr>
            </a:pPr>
            <a:r>
              <a:t>Non-conflict-driven</a:t>
            </a:r>
          </a:p>
          <a:p>
            <a:pPr lvl="2" marL="1234722" indent="-345722">
              <a:defRPr sz="2500"/>
            </a:pPr>
            <a:r>
              <a:t>Tendency of heavy code contributors to be tied to other heavy code contributors </a:t>
            </a:r>
            <a:r>
              <a:rPr sz="1500"/>
              <a:t>(Developer’s source code activity)</a:t>
            </a:r>
          </a:p>
        </p:txBody>
      </p:sp>
      <p:sp>
        <p:nvSpPr>
          <p:cNvPr id="426" name="Shape 42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29" name="Group 429"/>
          <p:cNvGrpSpPr/>
          <p:nvPr/>
        </p:nvGrpSpPr>
        <p:grpSpPr>
          <a:xfrm>
            <a:off x="10873705" y="6067088"/>
            <a:ext cx="1690827" cy="2410369"/>
            <a:chOff x="0" y="0"/>
            <a:chExt cx="1690826" cy="2410368"/>
          </a:xfrm>
        </p:grpSpPr>
        <p:pic>
          <p:nvPicPr>
            <p:cNvPr id="428" name="Branching-and-forking.jpg"/>
            <p:cNvPicPr>
              <a:picLocks noChangeAspect="1"/>
            </p:cNvPicPr>
            <p:nvPr/>
          </p:nvPicPr>
          <p:blipFill>
            <a:blip r:embed="rId4">
              <a:extLst/>
            </a:blip>
            <a:srcRect l="18943" t="28096" r="58231" b="25640"/>
            <a:stretch>
              <a:fillRect/>
            </a:stretch>
          </p:blipFill>
          <p:spPr>
            <a:xfrm>
              <a:off x="127000" y="88900"/>
              <a:ext cx="1436826" cy="2080169"/>
            </a:xfrm>
            <a:prstGeom prst="rect">
              <a:avLst/>
            </a:prstGeom>
            <a:ln>
              <a:noFill/>
            </a:ln>
            <a:effectLst/>
          </p:spPr>
        </p:pic>
        <p:pic>
          <p:nvPicPr>
            <p:cNvPr id="427" name=""/>
            <p:cNvPicPr>
              <a:picLocks noChangeAspect="0"/>
            </p:cNvPicPr>
            <p:nvPr/>
          </p:nvPicPr>
          <p:blipFill>
            <a:blip r:embed="rId5">
              <a:extLst/>
            </a:blip>
            <a:stretch>
              <a:fillRect/>
            </a:stretch>
          </p:blipFill>
          <p:spPr>
            <a:xfrm>
              <a:off x="-1" y="0"/>
              <a:ext cx="1690828" cy="2410369"/>
            </a:xfrm>
            <a:prstGeom prst="rect">
              <a:avLst/>
            </a:prstGeom>
            <a:effectLst/>
          </p:spPr>
        </p:pic>
      </p:grpSp>
      <p:grpSp>
        <p:nvGrpSpPr>
          <p:cNvPr id="432" name="Group 432"/>
          <p:cNvGrpSpPr/>
          <p:nvPr/>
        </p:nvGrpSpPr>
        <p:grpSpPr>
          <a:xfrm>
            <a:off x="10822334" y="3031891"/>
            <a:ext cx="1793568" cy="2334604"/>
            <a:chOff x="0" y="0"/>
            <a:chExt cx="1793566" cy="2334602"/>
          </a:xfrm>
        </p:grpSpPr>
        <p:pic>
          <p:nvPicPr>
            <p:cNvPr id="431" name="Branching-and-forking.jpg"/>
            <p:cNvPicPr>
              <a:picLocks noChangeAspect="1"/>
            </p:cNvPicPr>
            <p:nvPr/>
          </p:nvPicPr>
          <p:blipFill>
            <a:blip r:embed="rId4">
              <a:extLst/>
            </a:blip>
            <a:srcRect l="61449" t="23778" r="9779" b="23778"/>
            <a:stretch>
              <a:fillRect/>
            </a:stretch>
          </p:blipFill>
          <p:spPr>
            <a:xfrm>
              <a:off x="127000" y="88900"/>
              <a:ext cx="1539567" cy="2004403"/>
            </a:xfrm>
            <a:prstGeom prst="rect">
              <a:avLst/>
            </a:prstGeom>
            <a:ln>
              <a:noFill/>
            </a:ln>
            <a:effectLst/>
          </p:spPr>
        </p:pic>
        <p:pic>
          <p:nvPicPr>
            <p:cNvPr id="430" name=""/>
            <p:cNvPicPr>
              <a:picLocks noChangeAspect="0"/>
            </p:cNvPicPr>
            <p:nvPr/>
          </p:nvPicPr>
          <p:blipFill>
            <a:blip r:embed="rId6">
              <a:extLst/>
            </a:blip>
            <a:stretch>
              <a:fillRect/>
            </a:stretch>
          </p:blipFill>
          <p:spPr>
            <a:xfrm>
              <a:off x="0" y="-1"/>
              <a:ext cx="1793567" cy="2334604"/>
            </a:xfrm>
            <a:prstGeom prst="rect">
              <a:avLst/>
            </a:prstGeom>
            <a:effectLst/>
          </p:spPr>
        </p:pic>
      </p:grpSp>
      <p:sp>
        <p:nvSpPr>
          <p:cNvPr id="433" name="Shape 433"/>
          <p:cNvSpPr/>
          <p:nvPr>
            <p:ph type="title"/>
          </p:nvPr>
        </p:nvSpPr>
        <p:spPr>
          <a:prstGeom prst="rect">
            <a:avLst/>
          </a:prstGeom>
        </p:spPr>
        <p:txBody>
          <a:bodyPr/>
          <a:lstStyle/>
          <a:p>
            <a:pPr defTabSz="356362">
              <a:defRPr sz="4880"/>
            </a:pPr>
            <a:r>
              <a:t>Results</a:t>
            </a:r>
          </a:p>
          <a:p>
            <a:pPr defTabSz="356362">
              <a:spcBef>
                <a:spcPts val="1900"/>
              </a:spcBef>
              <a:defRPr i="1" sz="2684"/>
            </a:pPr>
            <a:r>
              <a:t>Social network analysis of open source developers’ interaction graphs</a:t>
            </a:r>
          </a:p>
        </p:txBody>
      </p:sp>
      <p:pic>
        <p:nvPicPr>
          <p:cNvPr id="434" name="Screen Shot 2017-05-03 at 10.03.28 PM.png"/>
          <p:cNvPicPr>
            <a:picLocks noChangeAspect="1"/>
          </p:cNvPicPr>
          <p:nvPr/>
        </p:nvPicPr>
        <p:blipFill>
          <a:blip r:embed="rId7">
            <a:extLst/>
          </a:blip>
          <a:stretch>
            <a:fillRect/>
          </a:stretch>
        </p:blipFill>
        <p:spPr>
          <a:xfrm>
            <a:off x="5800885" y="4521323"/>
            <a:ext cx="135949" cy="192061"/>
          </a:xfrm>
          <a:prstGeom prst="rect">
            <a:avLst/>
          </a:prstGeom>
          <a:ln w="12700">
            <a:miter lim="400000"/>
          </a:ln>
        </p:spPr>
      </p:pic>
      <p:pic>
        <p:nvPicPr>
          <p:cNvPr id="435" name="Screen Shot 2017-05-03 at 10.03.46 PM.png"/>
          <p:cNvPicPr>
            <a:picLocks noChangeAspect="1"/>
          </p:cNvPicPr>
          <p:nvPr/>
        </p:nvPicPr>
        <p:blipFill>
          <a:blip r:embed="rId8">
            <a:extLst/>
          </a:blip>
          <a:stretch>
            <a:fillRect/>
          </a:stretch>
        </p:blipFill>
        <p:spPr>
          <a:xfrm>
            <a:off x="10267485" y="4523770"/>
            <a:ext cx="135949" cy="187166"/>
          </a:xfrm>
          <a:prstGeom prst="rect">
            <a:avLst/>
          </a:prstGeom>
          <a:ln w="12700">
            <a:miter lim="400000"/>
          </a:ln>
        </p:spPr>
      </p:pic>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39" name="Shape 439"/>
          <p:cNvSpPr/>
          <p:nvPr>
            <p:ph type="body" idx="1"/>
          </p:nvPr>
        </p:nvSpPr>
        <p:spPr>
          <a:xfrm>
            <a:off x="965200" y="2387600"/>
            <a:ext cx="10094417" cy="6286500"/>
          </a:xfrm>
          <a:prstGeom prst="rect">
            <a:avLst/>
          </a:prstGeom>
        </p:spPr>
        <p:txBody>
          <a:bodyPr/>
          <a:lstStyle/>
          <a:p>
            <a:pPr lvl="1" marL="790222" indent="-345722">
              <a:defRPr sz="2700">
                <a:solidFill>
                  <a:schemeClr val="accent5">
                    <a:hueOff val="-176146"/>
                    <a:satOff val="3665"/>
                    <a:lumOff val="-13986"/>
                  </a:schemeClr>
                </a:solidFill>
              </a:defRPr>
            </a:pPr>
            <a:r>
              <a:t>Conflict-driven</a:t>
            </a:r>
          </a:p>
          <a:p>
            <a:pPr lvl="2" marL="1234722" indent="-345722">
              <a:defRPr sz="2700"/>
            </a:pPr>
            <a:r>
              <a:t>Negative dips anomalies pre-fork</a:t>
            </a:r>
          </a:p>
          <a:p>
            <a:pPr lvl="1" marL="790222" indent="-345722">
              <a:defRPr sz="2700">
                <a:solidFill>
                  <a:schemeClr val="accent6">
                    <a:lumOff val="-8741"/>
                  </a:schemeClr>
                </a:solidFill>
              </a:defRPr>
            </a:pPr>
            <a:r>
              <a:t>Non-conflict-driven</a:t>
            </a:r>
          </a:p>
          <a:p>
            <a:pPr lvl="2" marL="1234722" indent="-345722">
              <a:defRPr sz="2700"/>
            </a:pPr>
            <a:r>
              <a:t>Positive spikes anomalies pre-fork.</a:t>
            </a:r>
          </a:p>
        </p:txBody>
      </p:sp>
      <p:sp>
        <p:nvSpPr>
          <p:cNvPr id="440" name="Shape 44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43" name="Group 443"/>
          <p:cNvGrpSpPr/>
          <p:nvPr/>
        </p:nvGrpSpPr>
        <p:grpSpPr>
          <a:xfrm>
            <a:off x="10873705" y="6067088"/>
            <a:ext cx="1690827" cy="2410369"/>
            <a:chOff x="0" y="0"/>
            <a:chExt cx="1690826" cy="2410368"/>
          </a:xfrm>
        </p:grpSpPr>
        <p:pic>
          <p:nvPicPr>
            <p:cNvPr id="442" name="Branching-and-forking.jpg"/>
            <p:cNvPicPr>
              <a:picLocks noChangeAspect="1"/>
            </p:cNvPicPr>
            <p:nvPr/>
          </p:nvPicPr>
          <p:blipFill>
            <a:blip r:embed="rId3">
              <a:extLst/>
            </a:blip>
            <a:srcRect l="18943" t="28096" r="58231" b="25640"/>
            <a:stretch>
              <a:fillRect/>
            </a:stretch>
          </p:blipFill>
          <p:spPr>
            <a:xfrm>
              <a:off x="127000" y="88900"/>
              <a:ext cx="1436826" cy="2080169"/>
            </a:xfrm>
            <a:prstGeom prst="rect">
              <a:avLst/>
            </a:prstGeom>
            <a:ln>
              <a:noFill/>
            </a:ln>
            <a:effectLst/>
          </p:spPr>
        </p:pic>
        <p:pic>
          <p:nvPicPr>
            <p:cNvPr id="441" name=""/>
            <p:cNvPicPr>
              <a:picLocks noChangeAspect="0"/>
            </p:cNvPicPr>
            <p:nvPr/>
          </p:nvPicPr>
          <p:blipFill>
            <a:blip r:embed="rId4">
              <a:extLst/>
            </a:blip>
            <a:stretch>
              <a:fillRect/>
            </a:stretch>
          </p:blipFill>
          <p:spPr>
            <a:xfrm>
              <a:off x="-1" y="0"/>
              <a:ext cx="1690828" cy="2410369"/>
            </a:xfrm>
            <a:prstGeom prst="rect">
              <a:avLst/>
            </a:prstGeom>
            <a:effectLst/>
          </p:spPr>
        </p:pic>
      </p:grpSp>
      <p:grpSp>
        <p:nvGrpSpPr>
          <p:cNvPr id="446" name="Group 446"/>
          <p:cNvGrpSpPr/>
          <p:nvPr/>
        </p:nvGrpSpPr>
        <p:grpSpPr>
          <a:xfrm>
            <a:off x="10822334" y="3031891"/>
            <a:ext cx="1793568" cy="2334604"/>
            <a:chOff x="0" y="0"/>
            <a:chExt cx="1793566" cy="2334602"/>
          </a:xfrm>
        </p:grpSpPr>
        <p:pic>
          <p:nvPicPr>
            <p:cNvPr id="445" name="Branching-and-forking.jpg"/>
            <p:cNvPicPr>
              <a:picLocks noChangeAspect="1"/>
            </p:cNvPicPr>
            <p:nvPr/>
          </p:nvPicPr>
          <p:blipFill>
            <a:blip r:embed="rId3">
              <a:extLst/>
            </a:blip>
            <a:srcRect l="61449" t="23778" r="9779" b="23778"/>
            <a:stretch>
              <a:fillRect/>
            </a:stretch>
          </p:blipFill>
          <p:spPr>
            <a:xfrm>
              <a:off x="127000" y="88900"/>
              <a:ext cx="1539567" cy="2004403"/>
            </a:xfrm>
            <a:prstGeom prst="rect">
              <a:avLst/>
            </a:prstGeom>
            <a:ln>
              <a:noFill/>
            </a:ln>
            <a:effectLst/>
          </p:spPr>
        </p:pic>
        <p:pic>
          <p:nvPicPr>
            <p:cNvPr id="444" name=""/>
            <p:cNvPicPr>
              <a:picLocks noChangeAspect="0"/>
            </p:cNvPicPr>
            <p:nvPr/>
          </p:nvPicPr>
          <p:blipFill>
            <a:blip r:embed="rId5">
              <a:extLst/>
            </a:blip>
            <a:stretch>
              <a:fillRect/>
            </a:stretch>
          </p:blipFill>
          <p:spPr>
            <a:xfrm>
              <a:off x="0" y="-1"/>
              <a:ext cx="1793567" cy="2334604"/>
            </a:xfrm>
            <a:prstGeom prst="rect">
              <a:avLst/>
            </a:prstGeom>
            <a:effectLst/>
          </p:spPr>
        </p:pic>
      </p:grpSp>
      <p:sp>
        <p:nvSpPr>
          <p:cNvPr id="447" name="Shape 447"/>
          <p:cNvSpPr/>
          <p:nvPr>
            <p:ph type="title"/>
          </p:nvPr>
        </p:nvSpPr>
        <p:spPr>
          <a:prstGeom prst="rect">
            <a:avLst/>
          </a:prstGeom>
        </p:spPr>
        <p:txBody>
          <a:bodyPr/>
          <a:lstStyle/>
          <a:p>
            <a:pPr defTabSz="426466">
              <a:defRPr sz="5840"/>
            </a:pPr>
            <a:r>
              <a:t>Results</a:t>
            </a:r>
          </a:p>
          <a:p>
            <a:pPr defTabSz="426466">
              <a:spcBef>
                <a:spcPts val="2300"/>
              </a:spcBef>
              <a:defRPr sz="2774"/>
            </a:pPr>
            <a:r>
              <a:t>Time series analysis of open source developers’ communication sentiments</a:t>
            </a:r>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0"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9" name="Shape 449"/>
          <p:cNvSpPr/>
          <p:nvPr>
            <p:ph type="title"/>
          </p:nvPr>
        </p:nvSpPr>
        <p:spPr>
          <a:prstGeom prst="rect">
            <a:avLst/>
          </a:prstGeom>
        </p:spPr>
        <p:txBody>
          <a:bodyPr/>
          <a:lstStyle/>
          <a:p>
            <a:pPr defTabSz="426466">
              <a:defRPr sz="5840"/>
            </a:pPr>
            <a:r>
              <a:t>Results</a:t>
            </a:r>
          </a:p>
          <a:p>
            <a:pPr defTabSz="426466">
              <a:spcBef>
                <a:spcPts val="2300"/>
              </a:spcBef>
              <a:defRPr sz="2774"/>
            </a:pPr>
            <a:r>
              <a:t>Time series analysis of open source developers’ communication sentiments</a:t>
            </a:r>
          </a:p>
        </p:txBody>
      </p:sp>
      <p:sp>
        <p:nvSpPr>
          <p:cNvPr id="450" name="Shape 450"/>
          <p:cNvSpPr/>
          <p:nvPr>
            <p:ph type="body" idx="1"/>
          </p:nvPr>
        </p:nvSpPr>
        <p:spPr>
          <a:xfrm>
            <a:off x="965200" y="2387600"/>
            <a:ext cx="10094417" cy="6286500"/>
          </a:xfrm>
          <a:prstGeom prst="rect">
            <a:avLst/>
          </a:prstGeom>
        </p:spPr>
        <p:txBody>
          <a:bodyPr/>
          <a:lstStyle/>
          <a:p>
            <a:pPr marL="0" indent="0">
              <a:buSzTx/>
              <a:buNone/>
              <a:defRPr sz="2400"/>
            </a:pPr>
            <a:r>
              <a:t>Here’s what I found:</a:t>
            </a:r>
          </a:p>
          <a:p>
            <a:pPr marL="345722" indent="-345722">
              <a:defRPr sz="2400"/>
            </a:pPr>
            <a:r>
              <a:t>Conflict-driven forks exhibited anomalies; time series analysis of sentiments shows the anomalies occur before the fork event</a:t>
            </a:r>
          </a:p>
          <a:p>
            <a:pPr marL="345722" indent="-345722">
              <a:defRPr sz="2400"/>
            </a:pPr>
            <a:r>
              <a:t>Non-conflict-driven forks did not suffer from negative pre-fork anomalies</a:t>
            </a:r>
          </a:p>
          <a:p>
            <a:pPr marL="0" indent="0">
              <a:buSzTx/>
              <a:buNone/>
              <a:defRPr sz="2400"/>
            </a:pPr>
            <a:r>
              <a:t>Here’s the implications of what I found</a:t>
            </a:r>
          </a:p>
          <a:p>
            <a:pPr marL="228600" indent="-228600">
              <a:buSzPct val="100000"/>
              <a:defRPr sz="2400"/>
            </a:pPr>
            <a:r>
              <a:t>It’s not great, but a good way of caring about an open source project that you rely on.</a:t>
            </a:r>
          </a:p>
        </p:txBody>
      </p:sp>
      <p:sp>
        <p:nvSpPr>
          <p:cNvPr id="451" name="Shape 451"/>
          <p:cNvSpPr/>
          <p:nvPr>
            <p:ph type="sldNum" sz="quarter" idx="4294967295"/>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53" name="Shape 453"/>
          <p:cNvSpPr/>
          <p:nvPr/>
        </p:nvSpPr>
        <p:spPr>
          <a:xfrm>
            <a:off x="954831" y="3035299"/>
            <a:ext cx="10783641" cy="472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58069" indent="-358069" algn="l" defTabSz="457200">
              <a:buSzPct val="75000"/>
              <a:buChar char="•"/>
              <a:defRPr sz="2300"/>
            </a:pPr>
            <a:r>
              <a:t>Dips don’t always mean a fork happen for sure, because people are not robots, people have social intelligence, they can self-correct.</a:t>
            </a:r>
          </a:p>
          <a:p>
            <a:pPr lvl="1" marL="802569" indent="-358069" algn="l" defTabSz="457200">
              <a:buSzPct val="75000"/>
              <a:buChar char="•"/>
              <a:defRPr sz="2300"/>
            </a:pPr>
            <a:r>
              <a:t>But, it shows that the community is going through a rough patch, and sometimes things may go completely out of control.</a:t>
            </a:r>
          </a:p>
          <a:p>
            <a:pPr lvl="1" marL="802569" indent="-358069" algn="l" defTabSz="457200">
              <a:buSzPct val="75000"/>
              <a:buChar char="•"/>
              <a:defRPr sz="2300"/>
            </a:pPr>
            <a:r>
              <a:t>When we detect that we’re heading towards a rough patch, an intervention, or a cooling-off period is probably a good idea. That’s how this could be used to inform decisions.</a:t>
            </a:r>
          </a:p>
          <a:p>
            <a:pPr marL="358069" indent="-358069" algn="l" defTabSz="457200">
              <a:buSzPct val="75000"/>
              <a:buChar char="•"/>
              <a:defRPr sz="2300"/>
            </a:pPr>
          </a:p>
          <a:p>
            <a:pPr marL="358069" indent="-358069" algn="l" defTabSz="457200">
              <a:buSzPct val="75000"/>
              <a:buChar char="•"/>
              <a:defRPr sz="2300"/>
            </a:pPr>
            <a:r>
              <a:t>Same about periodicity; is it a community that went through one rough patch in 15 years, or is it a community that seems to have drama pop up every other week? If it pops up every other week, then chances are sooner or later, the dishes are gonna fly, and someone is gonna pack up their suitcase and move out.</a:t>
            </a:r>
          </a:p>
        </p:txBody>
      </p:sp>
      <p:sp>
        <p:nvSpPr>
          <p:cNvPr id="454" name="Shape 454"/>
          <p:cNvSpPr/>
          <p:nvPr>
            <p:ph type="title"/>
          </p:nvPr>
        </p:nvSpPr>
        <p:spPr>
          <a:prstGeom prst="rect">
            <a:avLst/>
          </a:prstGeom>
        </p:spPr>
        <p:txBody>
          <a:bodyPr/>
          <a:lstStyle/>
          <a:p>
            <a:pPr defTabSz="426466">
              <a:defRPr sz="5840"/>
            </a:pPr>
            <a:r>
              <a:t>Discussion</a:t>
            </a:r>
          </a:p>
          <a:p>
            <a:pPr defTabSz="426466">
              <a:spcBef>
                <a:spcPts val="2300"/>
              </a:spcBef>
              <a:defRPr sz="2774"/>
            </a:pPr>
            <a:r>
              <a:t>Time series analysis of open source developers’ communication sentiments</a:t>
            </a:r>
          </a:p>
        </p:txBody>
      </p:sp>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0"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56" name="Shape 456"/>
          <p:cNvSpPr/>
          <p:nvPr>
            <p:ph type="title"/>
          </p:nvPr>
        </p:nvSpPr>
        <p:spPr>
          <a:prstGeom prst="rect">
            <a:avLst/>
          </a:prstGeom>
        </p:spPr>
        <p:txBody>
          <a:bodyPr/>
          <a:lstStyle/>
          <a:p>
            <a:pPr defTabSz="490727">
              <a:defRPr sz="6719"/>
            </a:pPr>
            <a:r>
              <a:t>Data Collection</a:t>
            </a:r>
          </a:p>
          <a:p>
            <a:pPr defTabSz="490727">
              <a:defRPr sz="6719"/>
            </a:pPr>
            <a:r>
              <a:t>Categories</a:t>
            </a:r>
          </a:p>
        </p:txBody>
      </p:sp>
      <p:pic>
        <p:nvPicPr>
          <p:cNvPr id="457" name="Screen Shot 2016-02-09 at 1.01.59 PM.png"/>
          <p:cNvPicPr>
            <a:picLocks noChangeAspect="1"/>
          </p:cNvPicPr>
          <p:nvPr/>
        </p:nvPicPr>
        <p:blipFill>
          <a:blip r:embed="rId3">
            <a:extLst/>
          </a:blip>
          <a:stretch>
            <a:fillRect/>
          </a:stretch>
        </p:blipFill>
        <p:spPr>
          <a:xfrm>
            <a:off x="1735212" y="3607557"/>
            <a:ext cx="9534376" cy="2538486"/>
          </a:xfrm>
          <a:prstGeom prst="rect">
            <a:avLst/>
          </a:prstGeom>
          <a:ln w="12700">
            <a:miter lim="400000"/>
          </a:ln>
        </p:spPr>
      </p:pic>
      <p:sp>
        <p:nvSpPr>
          <p:cNvPr id="458" name="Shape 458"/>
          <p:cNvSpPr/>
          <p:nvPr>
            <p:ph type="sldNum" sz="quarter" idx="4294967295"/>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60" name="Shape 460"/>
          <p:cNvSpPr/>
          <p:nvPr>
            <p:ph type="title"/>
          </p:nvPr>
        </p:nvSpPr>
        <p:spPr>
          <a:prstGeom prst="rect">
            <a:avLst/>
          </a:prstGeom>
        </p:spPr>
        <p:txBody>
          <a:bodyPr/>
          <a:lstStyle/>
          <a:p>
            <a:pPr/>
            <a:r>
              <a:t>Summary</a:t>
            </a:r>
          </a:p>
        </p:txBody>
      </p:sp>
      <p:sp>
        <p:nvSpPr>
          <p:cNvPr id="461" name="Shape 461"/>
          <p:cNvSpPr/>
          <p:nvPr>
            <p:ph type="body" idx="1"/>
          </p:nvPr>
        </p:nvSpPr>
        <p:spPr>
          <a:prstGeom prst="rect">
            <a:avLst/>
          </a:prstGeom>
        </p:spPr>
        <p:txBody>
          <a:bodyPr/>
          <a:lstStyle/>
          <a:p>
            <a:pPr marL="351155" indent="-351155" defTabSz="461518">
              <a:spcBef>
                <a:spcPts val="3300"/>
              </a:spcBef>
              <a:defRPr sz="2765"/>
            </a:pPr>
            <a:r>
              <a:t>Represented longitudinal dynamics in conflict-driven vs. non-conflict-driven forks</a:t>
            </a:r>
          </a:p>
          <a:p>
            <a:pPr marL="351155" indent="-351155" defTabSz="461518">
              <a:spcBef>
                <a:spcPts val="3300"/>
              </a:spcBef>
              <a:defRPr sz="2765"/>
            </a:pPr>
            <a:r>
              <a:t>Suggested indicators of unhealthy dynamics to suggest intervention</a:t>
            </a:r>
          </a:p>
          <a:p>
            <a:pPr marL="351155" indent="-351155" defTabSz="461518">
              <a:spcBef>
                <a:spcPts val="3300"/>
              </a:spcBef>
              <a:defRPr sz="2765"/>
            </a:pPr>
            <a:r>
              <a:t>Detected pre-fork anomalies suggestive of negative communication sentiments</a:t>
            </a:r>
          </a:p>
          <a:p>
            <a:pPr marL="351155" indent="-351155" defTabSz="461518">
              <a:spcBef>
                <a:spcPts val="3300"/>
              </a:spcBef>
              <a:defRPr sz="2765"/>
            </a:pPr>
            <a:r>
              <a:t>Expressed underlying properties/values of community behavior as model effects and their significance</a:t>
            </a:r>
          </a:p>
          <a:p>
            <a:pPr marL="351155" indent="-351155" defTabSz="461518">
              <a:spcBef>
                <a:spcPts val="3300"/>
              </a:spcBef>
              <a:defRPr sz="2765"/>
            </a:pPr>
            <a:r>
              <a:t>Good starting point for gaining an understanding of longitudinal change of underlying properties of an open source project community. </a:t>
            </a:r>
            <a:r>
              <a:rPr>
                <a:solidFill>
                  <a:srgbClr val="A6AAA9"/>
                </a:solidFill>
              </a:rPr>
              <a:t>(e.g. Github add-on)</a:t>
            </a:r>
          </a:p>
        </p:txBody>
      </p:sp>
      <p:sp>
        <p:nvSpPr>
          <p:cNvPr id="462" name="Shape 462"/>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64" name="Shape 464"/>
          <p:cNvSpPr/>
          <p:nvPr>
            <p:ph type="title"/>
          </p:nvPr>
        </p:nvSpPr>
        <p:spPr>
          <a:prstGeom prst="rect">
            <a:avLst/>
          </a:prstGeom>
        </p:spPr>
        <p:txBody>
          <a:bodyPr/>
          <a:lstStyle/>
          <a:p>
            <a:pPr/>
            <a:r>
              <a:t>Future Work</a:t>
            </a:r>
          </a:p>
        </p:txBody>
      </p:sp>
      <p:sp>
        <p:nvSpPr>
          <p:cNvPr id="465" name="Shape 465"/>
          <p:cNvSpPr/>
          <p:nvPr>
            <p:ph type="body" sz="half" idx="1"/>
          </p:nvPr>
        </p:nvSpPr>
        <p:spPr>
          <a:xfrm>
            <a:off x="965200" y="3137876"/>
            <a:ext cx="5885342" cy="5910738"/>
          </a:xfrm>
          <a:prstGeom prst="rect">
            <a:avLst/>
          </a:prstGeom>
        </p:spPr>
        <p:txBody>
          <a:bodyPr/>
          <a:lstStyle/>
          <a:p>
            <a:pPr marL="345722" indent="-345722"/>
            <a:r>
              <a:t>More projects needed</a:t>
            </a:r>
          </a:p>
          <a:p>
            <a:pPr marL="345722" indent="-345722"/>
            <a:r>
              <a:t>Does more transparency result in project self-regulation?</a:t>
            </a:r>
          </a:p>
        </p:txBody>
      </p:sp>
      <p:sp>
        <p:nvSpPr>
          <p:cNvPr id="466" name="Shape 46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69" name="Group 469"/>
          <p:cNvGrpSpPr/>
          <p:nvPr/>
        </p:nvGrpSpPr>
        <p:grpSpPr>
          <a:xfrm>
            <a:off x="8660558" y="3366112"/>
            <a:ext cx="3172993" cy="2615431"/>
            <a:chOff x="0" y="0"/>
            <a:chExt cx="3172992" cy="2615429"/>
          </a:xfrm>
        </p:grpSpPr>
        <p:pic>
          <p:nvPicPr>
            <p:cNvPr id="468" name="01_time_series_noise_data.jpg"/>
            <p:cNvPicPr>
              <a:picLocks noChangeAspect="1"/>
            </p:cNvPicPr>
            <p:nvPr/>
          </p:nvPicPr>
          <p:blipFill>
            <a:blip r:embed="rId3">
              <a:extLst/>
            </a:blip>
            <a:srcRect l="2217" t="0" r="10361" b="0"/>
            <a:stretch>
              <a:fillRect/>
            </a:stretch>
          </p:blipFill>
          <p:spPr>
            <a:xfrm>
              <a:off x="127000" y="88899"/>
              <a:ext cx="2918993" cy="2285231"/>
            </a:xfrm>
            <a:prstGeom prst="rect">
              <a:avLst/>
            </a:prstGeom>
            <a:ln>
              <a:noFill/>
            </a:ln>
            <a:effectLst/>
          </p:spPr>
        </p:pic>
        <p:pic>
          <p:nvPicPr>
            <p:cNvPr id="467" name=""/>
            <p:cNvPicPr>
              <a:picLocks noChangeAspect="0"/>
            </p:cNvPicPr>
            <p:nvPr/>
          </p:nvPicPr>
          <p:blipFill>
            <a:blip r:embed="rId4">
              <a:extLst/>
            </a:blip>
            <a:stretch>
              <a:fillRect/>
            </a:stretch>
          </p:blipFill>
          <p:spPr>
            <a:xfrm>
              <a:off x="0" y="-1"/>
              <a:ext cx="3172993" cy="2615431"/>
            </a:xfrm>
            <a:prstGeom prst="rect">
              <a:avLst/>
            </a:prstGeom>
            <a:effectLst/>
          </p:spPr>
        </p:pic>
      </p:grpSp>
      <p:grpSp>
        <p:nvGrpSpPr>
          <p:cNvPr id="472" name="Group 472"/>
          <p:cNvGrpSpPr/>
          <p:nvPr/>
        </p:nvGrpSpPr>
        <p:grpSpPr>
          <a:xfrm>
            <a:off x="8660557" y="6227570"/>
            <a:ext cx="3172995" cy="2350145"/>
            <a:chOff x="0" y="0"/>
            <a:chExt cx="3172993" cy="2350143"/>
          </a:xfrm>
        </p:grpSpPr>
        <p:pic>
          <p:nvPicPr>
            <p:cNvPr id="471" name="3575872381_0da1eec53a.jpg"/>
            <p:cNvPicPr>
              <a:picLocks noChangeAspect="1"/>
            </p:cNvPicPr>
            <p:nvPr/>
          </p:nvPicPr>
          <p:blipFill>
            <a:blip r:embed="rId5">
              <a:extLst/>
            </a:blip>
            <a:srcRect l="0" t="0" r="0" b="0"/>
            <a:stretch>
              <a:fillRect/>
            </a:stretch>
          </p:blipFill>
          <p:spPr>
            <a:xfrm>
              <a:off x="127000" y="88900"/>
              <a:ext cx="2918994" cy="2019944"/>
            </a:xfrm>
            <a:prstGeom prst="rect">
              <a:avLst/>
            </a:prstGeom>
            <a:ln>
              <a:noFill/>
            </a:ln>
            <a:effectLst/>
          </p:spPr>
        </p:pic>
        <p:pic>
          <p:nvPicPr>
            <p:cNvPr id="470" name=""/>
            <p:cNvPicPr>
              <a:picLocks noChangeAspect="0"/>
            </p:cNvPicPr>
            <p:nvPr/>
          </p:nvPicPr>
          <p:blipFill>
            <a:blip r:embed="rId6">
              <a:extLst/>
            </a:blip>
            <a:stretch>
              <a:fillRect/>
            </a:stretch>
          </p:blipFill>
          <p:spPr>
            <a:xfrm>
              <a:off x="-1" y="-1"/>
              <a:ext cx="3172995" cy="2350145"/>
            </a:xfrm>
            <a:prstGeom prst="rect">
              <a:avLst/>
            </a:prstGeom>
            <a:effectLst/>
          </p:spPr>
        </p:pic>
      </p:gr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42" name="Shape 142"/>
          <p:cNvSpPr/>
          <p:nvPr>
            <p:ph type="title"/>
          </p:nvPr>
        </p:nvSpPr>
        <p:spPr>
          <a:prstGeom prst="rect">
            <a:avLst/>
          </a:prstGeom>
        </p:spPr>
        <p:txBody>
          <a:bodyPr/>
          <a:lstStyle/>
          <a:p>
            <a:pPr/>
            <a:r>
              <a:t>Big Picture</a:t>
            </a:r>
          </a:p>
        </p:txBody>
      </p:sp>
      <p:sp>
        <p:nvSpPr>
          <p:cNvPr id="143" name="Shape 143"/>
          <p:cNvSpPr/>
          <p:nvPr>
            <p:ph type="body" idx="1"/>
          </p:nvPr>
        </p:nvSpPr>
        <p:spPr>
          <a:xfrm>
            <a:off x="965200" y="2387600"/>
            <a:ext cx="10094417" cy="6286500"/>
          </a:xfrm>
          <a:prstGeom prst="rect">
            <a:avLst/>
          </a:prstGeom>
        </p:spPr>
        <p:txBody>
          <a:bodyPr/>
          <a:lstStyle/>
          <a:p>
            <a:pPr/>
            <a:r>
              <a:t>Developing complex software systems is complex</a:t>
            </a:r>
          </a:p>
          <a:p>
            <a:pPr/>
            <a:r>
              <a:t>Software developers interact</a:t>
            </a:r>
          </a:p>
          <a:p>
            <a:pPr lvl="1">
              <a:defRPr sz="2200"/>
            </a:pPr>
            <a:r>
              <a:t>May have same/different goals, communication styles, values</a:t>
            </a:r>
          </a:p>
          <a:p>
            <a:pPr/>
            <a:r>
              <a:t>Interactions can be healthy or troubled</a:t>
            </a:r>
          </a:p>
          <a:p>
            <a:pPr/>
            <a:r>
              <a:t>Troubled interactions cause troubled communities -&gt; failure</a:t>
            </a:r>
          </a:p>
          <a:p>
            <a:pPr lvl="1">
              <a:defRPr sz="2200"/>
            </a:pPr>
            <a:r>
              <a:t>Some of these failures manifest as forks</a:t>
            </a:r>
          </a:p>
          <a:p>
            <a:pPr lvl="1">
              <a:defRPr sz="2200"/>
            </a:pPr>
            <a:r>
              <a:t>Failure affects many people; developers and users</a:t>
            </a:r>
          </a:p>
        </p:txBody>
      </p:sp>
      <p:sp>
        <p:nvSpPr>
          <p:cNvPr id="144" name="Shape 144"/>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5" name="Shape 145"/>
          <p:cNvSpPr/>
          <p:nvPr/>
        </p:nvSpPr>
        <p:spPr>
          <a:xfrm>
            <a:off x="2837532" y="8375650"/>
            <a:ext cx="699953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chemeClr val="accent2"/>
                </a:solidFill>
                <a:latin typeface="Helvetica"/>
                <a:ea typeface="Helvetica"/>
                <a:cs typeface="Helvetica"/>
                <a:sym typeface="Helvetica"/>
              </a:defRPr>
            </a:pPr>
            <a:r>
              <a:rPr>
                <a:solidFill>
                  <a:srgbClr val="000000"/>
                </a:solidFill>
              </a:rPr>
              <a:t>Can we </a:t>
            </a:r>
            <a:r>
              <a:t>save </a:t>
            </a:r>
            <a:r>
              <a:rPr>
                <a:solidFill>
                  <a:schemeClr val="accent4">
                    <a:satOff val="1488"/>
                    <a:lumOff val="-7242"/>
                  </a:schemeClr>
                </a:solidFill>
              </a:rPr>
              <a:t>troubled projects</a:t>
            </a:r>
            <a:r>
              <a:rPr>
                <a:solidFill>
                  <a:srgbClr val="000000"/>
                </a:solidFill>
              </a:rPr>
              <a:t>?</a:t>
            </a:r>
          </a:p>
        </p:txBody>
      </p:sp>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4" name="Shape 474"/>
          <p:cNvSpPr/>
          <p:nvPr>
            <p:ph type="title"/>
          </p:nvPr>
        </p:nvSpPr>
        <p:spPr>
          <a:prstGeom prst="rect">
            <a:avLst/>
          </a:prstGeom>
        </p:spPr>
        <p:txBody>
          <a:bodyPr/>
          <a:lstStyle/>
          <a:p>
            <a:pPr/>
            <a:r>
              <a:t>Acknowledgements</a:t>
            </a:r>
          </a:p>
        </p:txBody>
      </p:sp>
      <p:pic>
        <p:nvPicPr>
          <p:cNvPr id="475" name="jensen.png"/>
          <p:cNvPicPr>
            <a:picLocks noChangeAspect="1"/>
          </p:cNvPicPr>
          <p:nvPr/>
        </p:nvPicPr>
        <p:blipFill>
          <a:blip r:embed="rId2">
            <a:extLst/>
          </a:blip>
          <a:srcRect l="12568" t="762" r="12568" b="46401"/>
          <a:stretch>
            <a:fillRect/>
          </a:stretch>
        </p:blipFill>
        <p:spPr>
          <a:xfrm>
            <a:off x="1115909" y="2759538"/>
            <a:ext cx="2566212" cy="2571831"/>
          </a:xfrm>
          <a:prstGeom prst="rect">
            <a:avLst/>
          </a:prstGeom>
          <a:ln w="12700">
            <a:miter lim="400000"/>
          </a:ln>
        </p:spPr>
      </p:pic>
      <p:pic>
        <p:nvPicPr>
          <p:cNvPr id="476" name="drew_gerkey.jpg"/>
          <p:cNvPicPr>
            <a:picLocks noChangeAspect="1"/>
          </p:cNvPicPr>
          <p:nvPr/>
        </p:nvPicPr>
        <p:blipFill>
          <a:blip r:embed="rId3">
            <a:extLst/>
          </a:blip>
          <a:srcRect l="4832" t="9740" r="4832" b="0"/>
          <a:stretch>
            <a:fillRect/>
          </a:stretch>
        </p:blipFill>
        <p:spPr>
          <a:xfrm>
            <a:off x="4023607" y="2839786"/>
            <a:ext cx="2566155" cy="2564027"/>
          </a:xfrm>
          <a:prstGeom prst="rect">
            <a:avLst/>
          </a:prstGeom>
          <a:ln w="12700">
            <a:miter lim="400000"/>
          </a:ln>
        </p:spPr>
      </p:pic>
      <p:pic>
        <p:nvPicPr>
          <p:cNvPr id="477" name="scaffidi.jpg"/>
          <p:cNvPicPr>
            <a:picLocks noChangeAspect="1"/>
          </p:cNvPicPr>
          <p:nvPr/>
        </p:nvPicPr>
        <p:blipFill>
          <a:blip r:embed="rId4">
            <a:extLst/>
          </a:blip>
          <a:srcRect l="0" t="0" r="0" b="14326"/>
          <a:stretch>
            <a:fillRect/>
          </a:stretch>
        </p:blipFill>
        <p:spPr>
          <a:xfrm>
            <a:off x="9622593" y="2848712"/>
            <a:ext cx="2331474" cy="2546746"/>
          </a:xfrm>
          <a:prstGeom prst="rect">
            <a:avLst/>
          </a:prstGeom>
          <a:ln w="12700">
            <a:miter lim="400000"/>
          </a:ln>
        </p:spPr>
      </p:pic>
      <p:pic>
        <p:nvPicPr>
          <p:cNvPr id="478" name="grimm-mime.jpg"/>
          <p:cNvPicPr>
            <a:picLocks noChangeAspect="1"/>
          </p:cNvPicPr>
          <p:nvPr/>
        </p:nvPicPr>
        <p:blipFill>
          <a:blip r:embed="rId5">
            <a:extLst/>
          </a:blip>
          <a:stretch>
            <a:fillRect/>
          </a:stretch>
        </p:blipFill>
        <p:spPr>
          <a:xfrm>
            <a:off x="5739879" y="6144762"/>
            <a:ext cx="1849212" cy="2571751"/>
          </a:xfrm>
          <a:prstGeom prst="rect">
            <a:avLst/>
          </a:prstGeom>
          <a:ln w="12700">
            <a:miter lim="400000"/>
          </a:ln>
        </p:spPr>
      </p:pic>
      <p:pic>
        <p:nvPicPr>
          <p:cNvPr id="479" name="Ron_metoyer.jpg"/>
          <p:cNvPicPr>
            <a:picLocks noChangeAspect="1"/>
          </p:cNvPicPr>
          <p:nvPr/>
        </p:nvPicPr>
        <p:blipFill>
          <a:blip r:embed="rId6">
            <a:extLst/>
          </a:blip>
          <a:srcRect l="11356" t="3095" r="1704" b="9965"/>
          <a:stretch>
            <a:fillRect/>
          </a:stretch>
        </p:blipFill>
        <p:spPr>
          <a:xfrm>
            <a:off x="7076755" y="2836015"/>
            <a:ext cx="2059101" cy="2571588"/>
          </a:xfrm>
          <a:prstGeom prst="rect">
            <a:avLst/>
          </a:prstGeom>
          <a:ln w="12700">
            <a:miter lim="400000"/>
          </a:ln>
        </p:spPr>
      </p:pic>
      <p:pic>
        <p:nvPicPr>
          <p:cNvPr id="480" name="derric_Jacobs.jpg"/>
          <p:cNvPicPr>
            <a:picLocks noChangeAspect="1"/>
          </p:cNvPicPr>
          <p:nvPr/>
        </p:nvPicPr>
        <p:blipFill>
          <a:blip r:embed="rId7">
            <a:extLst/>
          </a:blip>
          <a:srcRect l="16716" t="562" r="16716" b="7061"/>
          <a:stretch>
            <a:fillRect/>
          </a:stretch>
        </p:blipFill>
        <p:spPr>
          <a:xfrm>
            <a:off x="3145706" y="6147540"/>
            <a:ext cx="1849066" cy="2566025"/>
          </a:xfrm>
          <a:prstGeom prst="rect">
            <a:avLst/>
          </a:prstGeom>
          <a:ln w="12700">
            <a:miter lim="400000"/>
          </a:ln>
        </p:spPr>
      </p:pic>
      <p:pic>
        <p:nvPicPr>
          <p:cNvPr id="481" name="Yelda_Turkan.jpg"/>
          <p:cNvPicPr>
            <a:picLocks noChangeAspect="1"/>
          </p:cNvPicPr>
          <p:nvPr/>
        </p:nvPicPr>
        <p:blipFill>
          <a:blip r:embed="rId8">
            <a:extLst/>
          </a:blip>
          <a:srcRect l="8635" t="0" r="0" b="0"/>
          <a:stretch>
            <a:fillRect/>
          </a:stretch>
        </p:blipFill>
        <p:spPr>
          <a:xfrm>
            <a:off x="8334222" y="6157264"/>
            <a:ext cx="1902772" cy="2546808"/>
          </a:xfrm>
          <a:prstGeom prst="rect">
            <a:avLst/>
          </a:prstGeom>
          <a:ln w="12700">
            <a:miter lim="400000"/>
          </a:ln>
        </p:spPr>
      </p:pic>
      <p:sp>
        <p:nvSpPr>
          <p:cNvPr id="482" name="Shape 482"/>
          <p:cNvSpPr/>
          <p:nvPr/>
        </p:nvSpPr>
        <p:spPr>
          <a:xfrm>
            <a:off x="1346645" y="5487327"/>
            <a:ext cx="210472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Prof. Carlos Jensen</a:t>
            </a:r>
          </a:p>
        </p:txBody>
      </p:sp>
      <p:sp>
        <p:nvSpPr>
          <p:cNvPr id="483" name="Shape 483"/>
          <p:cNvSpPr/>
          <p:nvPr/>
        </p:nvSpPr>
        <p:spPr>
          <a:xfrm>
            <a:off x="9788994" y="5562599"/>
            <a:ext cx="1998651"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Prof. Chris Scaffidi</a:t>
            </a:r>
          </a:p>
        </p:txBody>
      </p:sp>
      <p:sp>
        <p:nvSpPr>
          <p:cNvPr id="484" name="Shape 484"/>
          <p:cNvSpPr/>
          <p:nvPr/>
        </p:nvSpPr>
        <p:spPr>
          <a:xfrm>
            <a:off x="7136414" y="5544223"/>
            <a:ext cx="193967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Prof. Ron Metoyer</a:t>
            </a:r>
          </a:p>
        </p:txBody>
      </p:sp>
      <p:sp>
        <p:nvSpPr>
          <p:cNvPr id="485" name="Shape 485"/>
          <p:cNvSpPr/>
          <p:nvPr/>
        </p:nvSpPr>
        <p:spPr>
          <a:xfrm>
            <a:off x="4320067" y="5487327"/>
            <a:ext cx="1973276"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Prof. Drew Gerkey</a:t>
            </a:r>
          </a:p>
        </p:txBody>
      </p:sp>
      <p:sp>
        <p:nvSpPr>
          <p:cNvPr id="486" name="Shape 486"/>
          <p:cNvSpPr/>
          <p:nvPr/>
        </p:nvSpPr>
        <p:spPr>
          <a:xfrm>
            <a:off x="8311353" y="8865947"/>
            <a:ext cx="1948359"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Prof. Yelda Turkan</a:t>
            </a:r>
          </a:p>
        </p:txBody>
      </p:sp>
      <p:sp>
        <p:nvSpPr>
          <p:cNvPr id="487" name="Shape 487"/>
          <p:cNvSpPr/>
          <p:nvPr/>
        </p:nvSpPr>
        <p:spPr>
          <a:xfrm>
            <a:off x="5669617" y="8865947"/>
            <a:ext cx="1989736"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Prof. Cindy Grimm</a:t>
            </a:r>
          </a:p>
        </p:txBody>
      </p:sp>
      <p:sp>
        <p:nvSpPr>
          <p:cNvPr id="488" name="Shape 488"/>
          <p:cNvSpPr/>
          <p:nvPr/>
        </p:nvSpPr>
        <p:spPr>
          <a:xfrm>
            <a:off x="3295387" y="8865947"/>
            <a:ext cx="1549680"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Derric Jacobs</a:t>
            </a:r>
          </a:p>
        </p:txBody>
      </p:sp>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490" name="thesisorigin.gif"/>
          <p:cNvPicPr>
            <a:picLocks noChangeAspect="1"/>
          </p:cNvPicPr>
          <p:nvPr/>
        </p:nvPicPr>
        <p:blipFill>
          <a:blip r:embed="rId2">
            <a:extLst/>
          </a:blip>
          <a:stretch>
            <a:fillRect/>
          </a:stretch>
        </p:blipFill>
        <p:spPr>
          <a:xfrm>
            <a:off x="3149953" y="5488204"/>
            <a:ext cx="6704894" cy="2905455"/>
          </a:xfrm>
          <a:prstGeom prst="rect">
            <a:avLst/>
          </a:prstGeom>
          <a:ln w="12700">
            <a:miter lim="400000"/>
          </a:ln>
        </p:spPr>
      </p:pic>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2" name="Shape 492"/>
          <p:cNvSpPr/>
          <p:nvPr>
            <p:ph type="title"/>
          </p:nvPr>
        </p:nvSpPr>
        <p:spPr>
          <a:prstGeom prst="rect">
            <a:avLst/>
          </a:prstGeom>
        </p:spPr>
        <p:txBody>
          <a:bodyPr/>
          <a:lstStyle/>
          <a:p>
            <a:pPr/>
            <a:r>
              <a:t>Back up slides follow</a:t>
            </a:r>
          </a:p>
        </p:txBody>
      </p:sp>
      <p:sp>
        <p:nvSpPr>
          <p:cNvPr id="493" name="Shape 493"/>
          <p:cNvSpPr/>
          <p:nvPr>
            <p:ph type="body" idx="1"/>
          </p:nvPr>
        </p:nvSpPr>
        <p:spPr>
          <a:prstGeom prst="rect">
            <a:avLst/>
          </a:prstGeom>
        </p:spPr>
        <p:txBody>
          <a:bodyPr/>
          <a:lstStyle/>
          <a:p>
            <a:pPr/>
          </a:p>
        </p:txBody>
      </p:sp>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95" name="Shape 495"/>
          <p:cNvSpPr/>
          <p:nvPr>
            <p:ph type="title"/>
          </p:nvPr>
        </p:nvSpPr>
        <p:spPr>
          <a:xfrm>
            <a:off x="1270000" y="292100"/>
            <a:ext cx="10464800" cy="1422400"/>
          </a:xfrm>
          <a:prstGeom prst="rect">
            <a:avLst/>
          </a:prstGeom>
        </p:spPr>
        <p:txBody>
          <a:bodyPr/>
          <a:lstStyle/>
          <a:p>
            <a:pPr/>
            <a:r>
              <a:t>Developer Interactions</a:t>
            </a:r>
          </a:p>
        </p:txBody>
      </p:sp>
      <p:sp>
        <p:nvSpPr>
          <p:cNvPr id="496" name="Shape 496"/>
          <p:cNvSpPr/>
          <p:nvPr>
            <p:ph type="sldNum" sz="quarter" idx="4294967295"/>
          </p:nvPr>
        </p:nvSpPr>
        <p:spPr>
          <a:xfrm>
            <a:off x="6311798" y="9245600"/>
            <a:ext cx="368504"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7" name="Shape 497"/>
          <p:cNvSpPr/>
          <p:nvPr/>
        </p:nvSpPr>
        <p:spPr>
          <a:xfrm>
            <a:off x="964341" y="2920999"/>
            <a:ext cx="11076118" cy="472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200"/>
            </a:pPr>
            <a:r>
              <a:t>	Occurs through mailing lists, IRC lines, comments, bug tracking system: This is where people talk, this is where communities form. Some of these are more important than others, for our analysis. </a:t>
            </a:r>
          </a:p>
          <a:p>
            <a:pPr algn="l">
              <a:defRPr sz="2200"/>
            </a:pPr>
          </a:p>
          <a:p>
            <a:pPr lvl="1" marL="716138" indent="-271638" algn="l">
              <a:buSzPct val="75000"/>
              <a:buChar char="•"/>
              <a:defRPr sz="2200"/>
            </a:pPr>
            <a:r>
              <a:t>We primarily focus on mailing lists; Mailing List is the official record; this is where the important stuff gets discussed. This is the biggest public forum. You could have minor blow-ups in other parts, and that’s okay, if it’s important, it will migrate to the mailing list. Will be captured in the mailing list. </a:t>
            </a:r>
          </a:p>
          <a:p>
            <a:pPr lvl="1" marL="716138" indent="-271638" algn="l">
              <a:buSzPct val="75000"/>
              <a:buChar char="•"/>
              <a:defRPr sz="2200"/>
            </a:pPr>
          </a:p>
          <a:p>
            <a:pPr lvl="1" marL="716138" indent="-271638" algn="l">
              <a:buSzPct val="75000"/>
              <a:buChar char="•"/>
              <a:defRPr sz="2200"/>
            </a:pPr>
            <a:r>
              <a:t>IRC: Not everyone participates, there’s no record, it’s ephemeral</a:t>
            </a:r>
          </a:p>
          <a:p>
            <a:pPr lvl="1" marL="716138" indent="-271638" algn="l">
              <a:buSzPct val="75000"/>
              <a:buChar char="•"/>
              <a:defRPr sz="2200"/>
            </a:pPr>
            <a:r>
              <a:t>Git logs: not everyone reads them, they are typically focused on what the code is at that point</a:t>
            </a:r>
          </a:p>
          <a:p>
            <a:pPr lvl="1" marL="716138" indent="-271638" algn="l">
              <a:buSzPct val="75000"/>
              <a:buChar char="•"/>
              <a:defRPr sz="2200"/>
            </a:pPr>
            <a:r>
              <a:t>Bug tracking system: not everyone reads them, they are typically focused on what the code is at that point</a:t>
            </a:r>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9" name="Shape 499"/>
          <p:cNvSpPr/>
          <p:nvPr>
            <p:ph type="title"/>
          </p:nvPr>
        </p:nvSpPr>
        <p:spPr>
          <a:prstGeom prst="rect">
            <a:avLst/>
          </a:prstGeom>
        </p:spPr>
        <p:txBody>
          <a:bodyPr/>
          <a:lstStyle/>
          <a:p>
            <a:pPr defTabSz="490727">
              <a:defRPr sz="6719"/>
            </a:pPr>
            <a:r>
              <a:t>Economics that Drive </a:t>
            </a:r>
          </a:p>
          <a:p>
            <a:pPr defTabSz="490727">
              <a:defRPr sz="6719"/>
            </a:pPr>
            <a:r>
              <a:t>Open Source</a:t>
            </a:r>
          </a:p>
        </p:txBody>
      </p:sp>
      <p:sp>
        <p:nvSpPr>
          <p:cNvPr id="500" name="Shape 500"/>
          <p:cNvSpPr/>
          <p:nvPr>
            <p:ph type="body" idx="1"/>
          </p:nvPr>
        </p:nvSpPr>
        <p:spPr>
          <a:xfrm>
            <a:off x="952500" y="2603500"/>
            <a:ext cx="11395472" cy="6286500"/>
          </a:xfrm>
          <a:prstGeom prst="rect">
            <a:avLst/>
          </a:prstGeom>
        </p:spPr>
        <p:txBody>
          <a:bodyPr/>
          <a:lstStyle/>
          <a:p>
            <a:pPr marL="599722" indent="-345722" defTabSz="457200">
              <a:spcBef>
                <a:spcPts val="0"/>
              </a:spcBef>
              <a:defRPr>
                <a:solidFill>
                  <a:schemeClr val="accent1">
                    <a:hueOff val="273562"/>
                    <a:satOff val="2937"/>
                    <a:lumOff val="-22233"/>
                  </a:schemeClr>
                </a:solidFill>
              </a:defRPr>
            </a:pPr>
            <a:r>
              <a:t>A company often needs a particular piece of software to be maintained and developed, and yet does not need a monopoly on that software.</a:t>
            </a:r>
          </a:p>
          <a:p>
            <a:pPr lvl="2" marL="1488722" indent="-345722" defTabSz="457200">
              <a:spcBef>
                <a:spcPts val="0"/>
              </a:spcBef>
              <a:defRPr sz="1900">
                <a:solidFill>
                  <a:schemeClr val="accent1">
                    <a:hueOff val="273562"/>
                    <a:satOff val="2937"/>
                    <a:lumOff val="-22233"/>
                  </a:schemeClr>
                </a:solidFill>
              </a:defRPr>
            </a:pPr>
            <a:r>
              <a:t>Example: everyone needs a web server software, but no one needs to own. Why not share the burden of maintenance?</a:t>
            </a:r>
          </a:p>
          <a:p>
            <a:pPr marL="701040" indent="-447040" defTabSz="457200">
              <a:spcBef>
                <a:spcPts val="0"/>
              </a:spcBef>
              <a:buSzTx/>
              <a:buNone/>
              <a:defRPr>
                <a:solidFill>
                  <a:schemeClr val="accent1">
                    <a:hueOff val="273562"/>
                    <a:satOff val="2937"/>
                    <a:lumOff val="-22233"/>
                  </a:schemeClr>
                </a:solidFill>
              </a:defRPr>
            </a:pPr>
          </a:p>
        </p:txBody>
      </p:sp>
      <p:sp>
        <p:nvSpPr>
          <p:cNvPr id="501" name="Shape 50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3" name="Shape 503"/>
          <p:cNvSpPr/>
          <p:nvPr>
            <p:ph type="title"/>
          </p:nvPr>
        </p:nvSpPr>
        <p:spPr>
          <a:prstGeom prst="rect">
            <a:avLst/>
          </a:prstGeom>
        </p:spPr>
        <p:txBody>
          <a:bodyPr/>
          <a:lstStyle/>
          <a:p>
            <a:pPr/>
            <a:r>
              <a:t>Business Models</a:t>
            </a:r>
          </a:p>
        </p:txBody>
      </p:sp>
      <p:sp>
        <p:nvSpPr>
          <p:cNvPr id="504" name="Shape 504"/>
          <p:cNvSpPr/>
          <p:nvPr>
            <p:ph type="body" sz="half" idx="1"/>
          </p:nvPr>
        </p:nvSpPr>
        <p:spPr>
          <a:xfrm>
            <a:off x="804663" y="2871812"/>
            <a:ext cx="11395473" cy="4009976"/>
          </a:xfrm>
          <a:prstGeom prst="rect">
            <a:avLst/>
          </a:prstGeom>
        </p:spPr>
        <p:txBody>
          <a:bodyPr numCol="2" spcCol="569773"/>
          <a:lstStyle/>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Support-ware</a:t>
            </a:r>
          </a:p>
          <a:p>
            <a:pPr marL="554919" indent="-135819"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Software is free, support is not</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Product-ware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Software is free, the device it runs on is not</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Cloud-ware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Software is free, but only runs on cloud. Pay us for use/resources</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Project-ware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Base software is free, pay us to customize it</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Hybrid-ware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Proprietary add-ons or premium features </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Dual License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Commercial us vs. non-profit &amp; education uses</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Consortium-ware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Everyone commits resources for common good. Services (per use)</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Ad-Ware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All hail Google the great and powerful</a:t>
            </a:r>
          </a:p>
          <a:p>
            <a:pPr marL="372180" indent="-197555" defTabSz="457200">
              <a:spcBef>
                <a:spcPts val="0"/>
              </a:spcBef>
              <a:defRPr sz="2400">
                <a:solidFill>
                  <a:schemeClr val="accent1">
                    <a:hueOff val="273562"/>
                    <a:satOff val="2937"/>
                    <a:lumOff val="-22233"/>
                  </a:schemeClr>
                </a:solidFill>
                <a:latin typeface="Cantarell Regular"/>
                <a:ea typeface="Cantarell Regular"/>
                <a:cs typeface="Cantarell Regular"/>
                <a:sym typeface="Cantarell Regular"/>
              </a:defRPr>
            </a:pPr>
            <a:r>
              <a:t>Donation-ware</a:t>
            </a:r>
          </a:p>
          <a:p>
            <a:pPr marL="567266" indent="-148166" defTabSz="457200">
              <a:spcBef>
                <a:spcPts val="0"/>
              </a:spcBef>
              <a:defRPr sz="1500">
                <a:solidFill>
                  <a:schemeClr val="accent1">
                    <a:hueOff val="273562"/>
                    <a:satOff val="2937"/>
                    <a:lumOff val="-22233"/>
                  </a:schemeClr>
                </a:solidFill>
                <a:latin typeface="Cantarell Regular"/>
                <a:ea typeface="Cantarell Regular"/>
                <a:cs typeface="Cantarell Regular"/>
                <a:sym typeface="Cantarell Regular"/>
              </a:defRPr>
            </a:pPr>
            <a:r>
              <a:t>Click to contribute</a:t>
            </a:r>
          </a:p>
        </p:txBody>
      </p:sp>
      <p:sp>
        <p:nvSpPr>
          <p:cNvPr id="505" name="Shape 505"/>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7" name="Shape 507"/>
          <p:cNvSpPr/>
          <p:nvPr>
            <p:ph type="title"/>
          </p:nvPr>
        </p:nvSpPr>
        <p:spPr>
          <a:prstGeom prst="rect">
            <a:avLst/>
          </a:prstGeom>
        </p:spPr>
        <p:txBody>
          <a:bodyPr/>
          <a:lstStyle>
            <a:lvl1pPr marL="701040" indent="-447040" algn="l" defTabSz="457200">
              <a:defRPr>
                <a:solidFill>
                  <a:schemeClr val="accent1">
                    <a:hueOff val="273562"/>
                    <a:satOff val="2937"/>
                    <a:lumOff val="-22233"/>
                  </a:schemeClr>
                </a:solidFill>
              </a:defRPr>
            </a:lvl1pPr>
          </a:lstStyle>
          <a:p>
            <a:pPr/>
            <a:r>
              <a:t>Governance Structures</a:t>
            </a:r>
          </a:p>
        </p:txBody>
      </p:sp>
      <p:sp>
        <p:nvSpPr>
          <p:cNvPr id="508" name="Shape 508"/>
          <p:cNvSpPr/>
          <p:nvPr>
            <p:ph type="body" idx="1"/>
          </p:nvPr>
        </p:nvSpPr>
        <p:spPr>
          <a:xfrm>
            <a:off x="901700" y="2597150"/>
            <a:ext cx="11395472" cy="6286500"/>
          </a:xfrm>
          <a:prstGeom prst="rect">
            <a:avLst/>
          </a:prstGeom>
        </p:spPr>
        <p:txBody>
          <a:bodyPr/>
          <a:lstStyle/>
          <a:p>
            <a:pPr marL="599722" indent="-345722" defTabSz="457200">
              <a:spcBef>
                <a:spcPts val="0"/>
              </a:spcBef>
              <a:defRPr sz="4000"/>
            </a:pPr>
            <a:r>
              <a:t>Benevolent Dictators</a:t>
            </a:r>
          </a:p>
          <a:p>
            <a:pPr marL="843844" indent="-246944" defTabSz="457200">
              <a:spcBef>
                <a:spcPts val="0"/>
              </a:spcBef>
              <a:defRPr sz="1400"/>
            </a:pPr>
            <a:r>
              <a:rPr sz="2000"/>
              <a:t>Final decision-making authority rests with one person, who, by virtue of personality and experience, is expected to use it wisely.</a:t>
            </a:r>
            <a:r>
              <a:rPr sz="1800"/>
              <a:t> </a:t>
            </a:r>
            <a:r>
              <a:rPr sz="1600"/>
              <a:t>Reluctance to make decisions by fiat is a trait shared by almost all successful benevolent dictators; and one of the reasons they manage to keep the role.</a:t>
            </a:r>
            <a:endParaRPr sz="1600"/>
          </a:p>
          <a:p>
            <a:pPr marL="769761" indent="-172861" defTabSz="457200">
              <a:spcBef>
                <a:spcPts val="0"/>
              </a:spcBef>
              <a:defRPr sz="1400"/>
            </a:pPr>
            <a:endParaRPr sz="1600"/>
          </a:p>
          <a:p>
            <a:pPr marL="599722" indent="-345722" defTabSz="457200">
              <a:spcBef>
                <a:spcPts val="0"/>
              </a:spcBef>
              <a:defRPr sz="4000"/>
            </a:pPr>
            <a:r>
              <a:t>Consensus-based Democracy</a:t>
            </a:r>
          </a:p>
          <a:p>
            <a:pPr marL="819150" indent="-222250" defTabSz="457200">
              <a:spcBef>
                <a:spcPts val="0"/>
              </a:spcBef>
              <a:defRPr sz="2000"/>
            </a:pPr>
            <a:r>
              <a:t>As projects get older, they move away from benevolent dictatorship, toward group-based governance. </a:t>
            </a:r>
          </a:p>
          <a:p>
            <a:pPr marL="843844" indent="-246944" defTabSz="457200">
              <a:spcBef>
                <a:spcPts val="0"/>
              </a:spcBef>
              <a:defRPr sz="1400"/>
            </a:pPr>
            <a:r>
              <a:rPr sz="2000"/>
              <a:t>Consensus simply means an agreement that everyone is willing to live with. </a:t>
            </a:r>
            <a:r>
              <a:rPr sz="1600"/>
              <a:t>A group has reached consensus on a given question when someone proposes that consensus has been reached and no one contradicts the assertion.</a:t>
            </a:r>
          </a:p>
        </p:txBody>
      </p:sp>
      <p:sp>
        <p:nvSpPr>
          <p:cNvPr id="509" name="Shape 509"/>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1" name="Shape 511"/>
          <p:cNvSpPr/>
          <p:nvPr>
            <p:ph type="title"/>
          </p:nvPr>
        </p:nvSpPr>
        <p:spPr>
          <a:prstGeom prst="rect">
            <a:avLst/>
          </a:prstGeom>
        </p:spPr>
        <p:txBody>
          <a:bodyPr/>
          <a:lstStyle/>
          <a:p>
            <a:pPr defTabSz="490727">
              <a:defRPr sz="6719"/>
            </a:pPr>
            <a:r>
              <a:t>Why</a:t>
            </a:r>
            <a:r>
              <a:rPr sz="1512"/>
              <a:t>[some] </a:t>
            </a:r>
            <a:r>
              <a:t>Corporations Support </a:t>
            </a:r>
            <a:br/>
            <a:r>
              <a:t>Open Source?</a:t>
            </a:r>
          </a:p>
        </p:txBody>
      </p:sp>
      <p:sp>
        <p:nvSpPr>
          <p:cNvPr id="512" name="Shape 512"/>
          <p:cNvSpPr/>
          <p:nvPr>
            <p:ph type="body" idx="1"/>
          </p:nvPr>
        </p:nvSpPr>
        <p:spPr>
          <a:xfrm>
            <a:off x="804663" y="2630512"/>
            <a:ext cx="11395473" cy="6666310"/>
          </a:xfrm>
          <a:prstGeom prst="rect">
            <a:avLst/>
          </a:prstGeom>
        </p:spPr>
        <p:txBody>
          <a:bodyPr numCol="2" spcCol="569773"/>
          <a:lstStyle/>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Sharing the burden</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Ensuring maintenance of infrastructure</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when a company sells services which depend on FOSS</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Establishing a standard </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releasing an open source implementation of that standard</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Creating an ecosystem</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in which they are more likely to flourish</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Supporting hardware sales </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having high-quality free software to run on hardware is important to customers</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Undermining a competitor </a:t>
            </a:r>
          </a:p>
          <a:p>
            <a:pPr marL="856191" indent="-259291" defTabSz="457200">
              <a:spcBef>
                <a:spcPts val="0"/>
              </a:spcBef>
              <a:defRPr sz="1600">
                <a:solidFill>
                  <a:schemeClr val="accent1">
                    <a:hueOff val="273562"/>
                    <a:satOff val="2937"/>
                    <a:lumOff val="-22233"/>
                  </a:schemeClr>
                </a:solidFill>
                <a:latin typeface="Cantarell Regular"/>
                <a:ea typeface="Cantarell Regular"/>
                <a:cs typeface="Cantarell Regular"/>
                <a:sym typeface="Cantarell Regular"/>
              </a:defRPr>
            </a:pPr>
            <a:r>
              <a:t>Eating away at a competitor's market share</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Marketing</a:t>
            </a:r>
          </a:p>
          <a:p>
            <a:pPr marL="513291" indent="-259291" defTabSz="457200">
              <a:spcBef>
                <a:spcPts val="0"/>
              </a:spcBef>
              <a:defRPr sz="2600">
                <a:solidFill>
                  <a:schemeClr val="accent1">
                    <a:hueOff val="273562"/>
                    <a:satOff val="2937"/>
                    <a:lumOff val="-22233"/>
                  </a:schemeClr>
                </a:solidFill>
                <a:latin typeface="Cantarell Regular"/>
                <a:ea typeface="Cantarell Regular"/>
                <a:cs typeface="Cantarell Regular"/>
                <a:sym typeface="Cantarell Regular"/>
              </a:defRPr>
            </a:pPr>
            <a:r>
              <a:t>Proprietary relicensing</a:t>
            </a:r>
          </a:p>
        </p:txBody>
      </p:sp>
      <p:sp>
        <p:nvSpPr>
          <p:cNvPr id="513" name="Shape 513"/>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5" name="Shape 515"/>
          <p:cNvSpPr/>
          <p:nvPr/>
        </p:nvSpPr>
        <p:spPr>
          <a:xfrm>
            <a:off x="7493000" y="2832100"/>
            <a:ext cx="5229523" cy="5210324"/>
          </a:xfrm>
          <a:prstGeom prst="ellipse">
            <a:avLst/>
          </a:prstGeom>
          <a:ln w="50800">
            <a:solidFill>
              <a:srgbClr val="000000"/>
            </a:solidFill>
            <a:miter lim="400000"/>
          </a:ln>
        </p:spPr>
        <p:txBody>
          <a:bodyPr lIns="50800" tIns="50800" rIns="50800" bIns="50800" anchor="ctr"/>
          <a:lstStyle/>
          <a:p>
            <a:pPr>
              <a:defRPr sz="2400"/>
            </a:pPr>
          </a:p>
        </p:txBody>
      </p:sp>
      <p:sp>
        <p:nvSpPr>
          <p:cNvPr id="516" name="Shape 516"/>
          <p:cNvSpPr/>
          <p:nvPr>
            <p:ph type="title"/>
          </p:nvPr>
        </p:nvSpPr>
        <p:spPr>
          <a:prstGeom prst="rect">
            <a:avLst/>
          </a:prstGeom>
        </p:spPr>
        <p:txBody>
          <a:bodyPr/>
          <a:lstStyle/>
          <a:p>
            <a:pPr/>
            <a:r>
              <a:t>Undesirable forks = ?</a:t>
            </a:r>
          </a:p>
        </p:txBody>
      </p:sp>
      <p:sp>
        <p:nvSpPr>
          <p:cNvPr id="517" name="Shape 517"/>
          <p:cNvSpPr/>
          <p:nvPr>
            <p:ph type="body" sz="half" idx="1"/>
          </p:nvPr>
        </p:nvSpPr>
        <p:spPr>
          <a:xfrm>
            <a:off x="952500" y="2603500"/>
            <a:ext cx="6336705" cy="5261124"/>
          </a:xfrm>
          <a:prstGeom prst="rect">
            <a:avLst/>
          </a:prstGeom>
        </p:spPr>
        <p:txBody>
          <a:bodyPr/>
          <a:lstStyle/>
          <a:p>
            <a:pPr>
              <a:defRPr b="1">
                <a:latin typeface="Helvetica"/>
                <a:ea typeface="Helvetica"/>
                <a:cs typeface="Helvetica"/>
                <a:sym typeface="Helvetica"/>
              </a:defRPr>
            </a:pPr>
            <a:r>
              <a:t>Undesirable forks: </a:t>
            </a:r>
            <a:r>
              <a:rPr b="0" sz="2600">
                <a:latin typeface="+mn-lt"/>
                <a:ea typeface="+mn-ea"/>
                <a:cs typeface="+mn-cs"/>
                <a:sym typeface="Helvetica Light"/>
              </a:rPr>
              <a:t>Perceived as bad forks, that affects the developer community and users negatively, and would’ve been avoided if possible.</a:t>
            </a:r>
            <a:endParaRPr b="0">
              <a:latin typeface="+mn-lt"/>
              <a:ea typeface="+mn-ea"/>
              <a:cs typeface="+mn-cs"/>
              <a:sym typeface="Helvetica Light"/>
            </a:endParaRPr>
          </a:p>
          <a:p>
            <a:pPr/>
            <a:r>
              <a:rPr b="1">
                <a:latin typeface="Helvetica"/>
                <a:ea typeface="Helvetica"/>
                <a:cs typeface="Helvetica"/>
                <a:sym typeface="Helvetica"/>
              </a:rPr>
              <a:t>Socially-related forks</a:t>
            </a:r>
            <a:r>
              <a:t>: </a:t>
            </a:r>
            <a:r>
              <a:rPr sz="2600"/>
              <a:t>Could have left traces in the developers’ interactions data.</a:t>
            </a:r>
          </a:p>
        </p:txBody>
      </p:sp>
      <p:sp>
        <p:nvSpPr>
          <p:cNvPr id="518" name="Shape 518"/>
          <p:cNvSpPr/>
          <p:nvPr/>
        </p:nvSpPr>
        <p:spPr>
          <a:xfrm>
            <a:off x="8352060" y="4005882"/>
            <a:ext cx="3511402" cy="3481736"/>
          </a:xfrm>
          <a:prstGeom prst="ellipse">
            <a:avLst/>
          </a:prstGeom>
          <a:ln w="38100">
            <a:solidFill>
              <a:srgbClr val="53585F"/>
            </a:solidFill>
            <a:miter lim="400000"/>
          </a:ln>
        </p:spPr>
        <p:txBody>
          <a:bodyPr lIns="50800" tIns="50800" rIns="50800" bIns="50800" anchor="ctr"/>
          <a:lstStyle/>
          <a:p>
            <a:pPr>
              <a:defRPr sz="2400"/>
            </a:pPr>
          </a:p>
        </p:txBody>
      </p:sp>
      <p:sp>
        <p:nvSpPr>
          <p:cNvPr id="519" name="Shape 519"/>
          <p:cNvSpPr/>
          <p:nvPr/>
        </p:nvSpPr>
        <p:spPr>
          <a:xfrm>
            <a:off x="9067378" y="5178821"/>
            <a:ext cx="2080767" cy="1978126"/>
          </a:xfrm>
          <a:prstGeom prst="ellipse">
            <a:avLst/>
          </a:prstGeom>
          <a:gradFill>
            <a:gsLst>
              <a:gs pos="0">
                <a:srgbClr val="FBFBFB"/>
              </a:gs>
              <a:gs pos="100000">
                <a:srgbClr val="BEBEBE"/>
              </a:gs>
            </a:gsLst>
            <a:lin ang="5400000"/>
          </a:gradFill>
          <a:ln w="12700">
            <a:solidFill>
              <a:srgbClr val="00000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520" name="Shape 520"/>
          <p:cNvSpPr/>
          <p:nvPr/>
        </p:nvSpPr>
        <p:spPr>
          <a:xfrm>
            <a:off x="9324520" y="5354711"/>
            <a:ext cx="1566483"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solidFill>
                  <a:srgbClr val="53585F"/>
                </a:solidFill>
              </a:defRPr>
            </a:lvl1pPr>
          </a:lstStyle>
          <a:p>
            <a:pPr/>
            <a:r>
              <a:t>Undesirable</a:t>
            </a:r>
          </a:p>
        </p:txBody>
      </p:sp>
      <p:sp>
        <p:nvSpPr>
          <p:cNvPr id="521" name="Shape 521"/>
          <p:cNvSpPr/>
          <p:nvPr/>
        </p:nvSpPr>
        <p:spPr>
          <a:xfrm>
            <a:off x="9090592" y="4217230"/>
            <a:ext cx="2034338"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rgbClr val="53585F"/>
                </a:solidFill>
              </a:defRPr>
            </a:lvl1pPr>
          </a:lstStyle>
          <a:p>
            <a:pPr/>
            <a:r>
              <a:t>Socially-related</a:t>
            </a:r>
          </a:p>
        </p:txBody>
      </p:sp>
      <p:sp>
        <p:nvSpPr>
          <p:cNvPr id="522" name="Shape 522"/>
          <p:cNvSpPr/>
          <p:nvPr/>
        </p:nvSpPr>
        <p:spPr>
          <a:xfrm>
            <a:off x="9528730" y="2813049"/>
            <a:ext cx="1158063"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solidFill>
                  <a:srgbClr val="53585F"/>
                </a:solidFill>
              </a:defRPr>
            </a:lvl1pPr>
          </a:lstStyle>
          <a:p>
            <a:pPr/>
            <a:r>
              <a:t>forked</a:t>
            </a:r>
          </a:p>
        </p:txBody>
      </p:sp>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524" name="Shape 524"/>
          <p:cNvSpPr/>
          <p:nvPr>
            <p:ph type="title"/>
          </p:nvPr>
        </p:nvSpPr>
        <p:spPr>
          <a:prstGeom prst="rect">
            <a:avLst/>
          </a:prstGeom>
        </p:spPr>
        <p:txBody>
          <a:bodyPr/>
          <a:lstStyle/>
          <a:p>
            <a:pPr/>
            <a:r>
              <a:t>Why Projects Fork?</a:t>
            </a:r>
          </a:p>
        </p:txBody>
      </p:sp>
      <p:pic>
        <p:nvPicPr>
          <p:cNvPr id="525" name="Screen Shot 2016-02-05 at 12.36.58 PM.png"/>
          <p:cNvPicPr>
            <a:picLocks noChangeAspect="1"/>
          </p:cNvPicPr>
          <p:nvPr/>
        </p:nvPicPr>
        <p:blipFill>
          <a:blip r:embed="rId3">
            <a:extLst/>
          </a:blip>
          <a:stretch>
            <a:fillRect/>
          </a:stretch>
        </p:blipFill>
        <p:spPr>
          <a:xfrm>
            <a:off x="2732119" y="3384351"/>
            <a:ext cx="8831892" cy="3289513"/>
          </a:xfrm>
          <a:prstGeom prst="rect">
            <a:avLst/>
          </a:prstGeom>
          <a:ln w="12700">
            <a:miter lim="400000"/>
          </a:ln>
        </p:spPr>
      </p:pic>
      <p:sp>
        <p:nvSpPr>
          <p:cNvPr id="526" name="Shape 52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7" name="Shape 527"/>
          <p:cNvSpPr/>
          <p:nvPr/>
        </p:nvSpPr>
        <p:spPr>
          <a:xfrm>
            <a:off x="1675178" y="3689349"/>
            <a:ext cx="634700" cy="1536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9400"/>
            </a:lvl1pPr>
          </a:lstStyle>
          <a:p>
            <a:pPr/>
            <a:r>
              <a:t>{</a:t>
            </a:r>
          </a:p>
        </p:txBody>
      </p:sp>
      <p:sp>
        <p:nvSpPr>
          <p:cNvPr id="528" name="Shape 528"/>
          <p:cNvSpPr/>
          <p:nvPr/>
        </p:nvSpPr>
        <p:spPr>
          <a:xfrm>
            <a:off x="78943" y="4349749"/>
            <a:ext cx="1772514"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900"/>
            </a:lvl1pPr>
          </a:lstStyle>
          <a:p>
            <a:pPr/>
            <a:r>
              <a:t>Socially-related</a:t>
            </a:r>
          </a:p>
        </p:txBody>
      </p:sp>
      <p:sp>
        <p:nvSpPr>
          <p:cNvPr id="529" name="Shape 529"/>
          <p:cNvSpPr/>
          <p:nvPr/>
        </p:nvSpPr>
        <p:spPr>
          <a:xfrm>
            <a:off x="2273698" y="4089400"/>
            <a:ext cx="395797"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H.F.</a:t>
            </a:r>
          </a:p>
        </p:txBody>
      </p:sp>
      <p:sp>
        <p:nvSpPr>
          <p:cNvPr id="530" name="Shape 530"/>
          <p:cNvSpPr/>
          <p:nvPr/>
        </p:nvSpPr>
        <p:spPr>
          <a:xfrm>
            <a:off x="2272301" y="4584700"/>
            <a:ext cx="395796"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U.F.</a:t>
            </a:r>
          </a:p>
        </p:txBody>
      </p:sp>
      <p:sp>
        <p:nvSpPr>
          <p:cNvPr id="531" name="Shape 531"/>
          <p:cNvSpPr/>
          <p:nvPr/>
        </p:nvSpPr>
        <p:spPr>
          <a:xfrm>
            <a:off x="2538778" y="4235449"/>
            <a:ext cx="395797" cy="92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400"/>
            </a:lvl1pPr>
          </a:lstStyle>
          <a:p>
            <a:pPr/>
            <a:r>
              <a:t>{</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hape 149"/>
          <p:cNvSpPr/>
          <p:nvPr>
            <p:ph type="title"/>
          </p:nvPr>
        </p:nvSpPr>
        <p:spPr>
          <a:prstGeom prst="rect">
            <a:avLst/>
          </a:prstGeom>
        </p:spPr>
        <p:txBody>
          <a:bodyPr/>
          <a:lstStyle/>
          <a:p>
            <a:pPr/>
            <a:r>
              <a:t>What is forking?</a:t>
            </a:r>
          </a:p>
        </p:txBody>
      </p:sp>
      <p:sp>
        <p:nvSpPr>
          <p:cNvPr id="150" name="Shape 150"/>
          <p:cNvSpPr/>
          <p:nvPr>
            <p:ph type="body" idx="1"/>
          </p:nvPr>
        </p:nvSpPr>
        <p:spPr>
          <a:xfrm>
            <a:off x="952500" y="2603500"/>
            <a:ext cx="11395472" cy="6286500"/>
          </a:xfrm>
          <a:prstGeom prst="rect">
            <a:avLst/>
          </a:prstGeom>
        </p:spPr>
        <p:txBody>
          <a:bodyPr/>
          <a:lstStyle/>
          <a:p>
            <a:pPr lvl="1"/>
            <a:r>
              <a:t>“When a part of a development community (or a third party not related to the project) starts a completely independent line of development based on the source code basis of the project.” </a:t>
            </a:r>
            <a:r>
              <a:rPr sz="1800"/>
              <a:t>(think "fork in the road".)</a:t>
            </a:r>
          </a:p>
          <a:p>
            <a:pPr lvl="2"/>
            <a:r>
              <a:t>It can be </a:t>
            </a:r>
            <a:r>
              <a:rPr>
                <a:solidFill>
                  <a:schemeClr val="accent4">
                    <a:satOff val="1488"/>
                    <a:lumOff val="-7242"/>
                  </a:schemeClr>
                </a:solidFill>
              </a:rPr>
              <a:t>undesirable</a:t>
            </a:r>
            <a:r>
              <a:t>: </a:t>
            </a:r>
          </a:p>
          <a:p>
            <a:pPr lvl="3">
              <a:lnSpc>
                <a:spcPct val="40000"/>
              </a:lnSpc>
            </a:pPr>
            <a:r>
              <a:t>Dilution of workforce</a:t>
            </a:r>
          </a:p>
          <a:p>
            <a:pPr lvl="3">
              <a:lnSpc>
                <a:spcPct val="40000"/>
              </a:lnSpc>
            </a:pPr>
            <a:r>
              <a:t>Flaming &amp; unhealthy dynamics</a:t>
            </a:r>
          </a:p>
          <a:p>
            <a:pPr lvl="3">
              <a:lnSpc>
                <a:spcPct val="40000"/>
              </a:lnSpc>
            </a:pPr>
            <a:r>
              <a:t>Redundant work</a:t>
            </a:r>
          </a:p>
        </p:txBody>
      </p:sp>
      <p:sp>
        <p:nvSpPr>
          <p:cNvPr id="151" name="Shape 151"/>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2" name="Shape 152"/>
          <p:cNvSpPr/>
          <p:nvPr/>
        </p:nvSpPr>
        <p:spPr>
          <a:xfrm>
            <a:off x="7466379" y="5242768"/>
            <a:ext cx="937069" cy="330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1000"/>
            </a:lvl1pPr>
          </a:lstStyle>
          <a:p>
            <a:pPr/>
            <a:r>
              <a:t>}</a:t>
            </a:r>
          </a:p>
        </p:txBody>
      </p:sp>
      <p:sp>
        <p:nvSpPr>
          <p:cNvPr id="153" name="Shape 153"/>
          <p:cNvSpPr/>
          <p:nvPr/>
        </p:nvSpPr>
        <p:spPr>
          <a:xfrm>
            <a:off x="8331504" y="6851649"/>
            <a:ext cx="190439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people suffer</a:t>
            </a:r>
          </a:p>
        </p:txBody>
      </p:sp>
      <p:sp>
        <p:nvSpPr>
          <p:cNvPr id="154" name="Shape 154"/>
          <p:cNvSpPr/>
          <p:nvPr/>
        </p:nvSpPr>
        <p:spPr>
          <a:xfrm>
            <a:off x="345653" y="8731634"/>
            <a:ext cx="12313494" cy="7866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701040" indent="-447040" algn="l" defTabSz="457200">
              <a:defRPr sz="2000">
                <a:solidFill>
                  <a:srgbClr val="646464"/>
                </a:solidFill>
                <a:latin typeface="Cantarell Regular"/>
                <a:ea typeface="Cantarell Regular"/>
                <a:cs typeface="Cantarell Regular"/>
                <a:sym typeface="Cantarell Regular"/>
              </a:defRPr>
            </a:lvl1pPr>
          </a:lstStyle>
          <a:p>
            <a:pPr/>
            <a:r>
              <a:t>The more serious the threat of a fork becomes, the more willing people are to compromise to avoid it.</a:t>
            </a:r>
          </a:p>
        </p:txBody>
      </p:sp>
      <p:pic>
        <p:nvPicPr>
          <p:cNvPr id="155" name="Qyyh5.gif"/>
          <p:cNvPicPr>
            <a:picLocks noChangeAspect="1"/>
          </p:cNvPicPr>
          <p:nvPr/>
        </p:nvPicPr>
        <p:blipFill>
          <a:blip r:embed="rId3">
            <a:extLst/>
          </a:blip>
          <a:srcRect l="0" t="0" r="0" b="0"/>
          <a:stretch>
            <a:fillRect/>
          </a:stretch>
        </p:blipFill>
        <p:spPr>
          <a:xfrm>
            <a:off x="11586548" y="2162623"/>
            <a:ext cx="1051604" cy="1011299"/>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3" name="Shape 533"/>
          <p:cNvSpPr/>
          <p:nvPr>
            <p:ph type="title"/>
          </p:nvPr>
        </p:nvSpPr>
        <p:spPr>
          <a:xfrm>
            <a:off x="952500" y="444500"/>
            <a:ext cx="11099800" cy="1870646"/>
          </a:xfrm>
          <a:prstGeom prst="rect">
            <a:avLst/>
          </a:prstGeom>
        </p:spPr>
        <p:txBody>
          <a:bodyPr/>
          <a:lstStyle>
            <a:lvl1pPr defTabSz="420624">
              <a:defRPr sz="5760"/>
            </a:lvl1pPr>
          </a:lstStyle>
          <a:p>
            <a:pPr/>
            <a:r>
              <a:t>Time Series Analysis of Sentiments: ACF</a:t>
            </a:r>
          </a:p>
        </p:txBody>
      </p:sp>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5" name="Shape 535"/>
          <p:cNvSpPr/>
          <p:nvPr>
            <p:ph type="body" idx="1"/>
          </p:nvPr>
        </p:nvSpPr>
        <p:spPr>
          <a:xfrm>
            <a:off x="952500" y="2603500"/>
            <a:ext cx="11099800" cy="5966024"/>
          </a:xfrm>
          <a:prstGeom prst="rect">
            <a:avLst/>
          </a:prstGeom>
        </p:spPr>
        <p:txBody>
          <a:bodyPr/>
          <a:lstStyle/>
          <a:p>
            <a:pPr marL="0" indent="0" defTabSz="368045">
              <a:spcBef>
                <a:spcPts val="2600"/>
              </a:spcBef>
              <a:buSzTx/>
              <a:buNone/>
              <a:defRPr sz="2268"/>
            </a:pPr>
            <a:r>
              <a:t>Patterns</a:t>
            </a:r>
          </a:p>
          <a:p>
            <a:pPr marL="400050" indent="-400050" defTabSz="368045">
              <a:spcBef>
                <a:spcPts val="2600"/>
              </a:spcBef>
              <a:buSzPct val="100000"/>
              <a:buAutoNum type="arabicPeriod" startAt="1"/>
              <a:defRPr sz="2268"/>
            </a:pPr>
            <a:r>
              <a:t>Trend: a non-periodic systematic change in a TS: a long-term change in the ‘mean’. </a:t>
            </a:r>
          </a:p>
          <a:p>
            <a:pPr lvl="1" marL="560069" indent="-280034" defTabSz="368045">
              <a:spcBef>
                <a:spcPts val="2600"/>
              </a:spcBef>
              <a:defRPr sz="2268"/>
            </a:pPr>
            <a:r>
              <a:t>Can be modeled simply by a linear increase or decrease. (only if it's deterministic ~ it's non-stochastic). </a:t>
            </a:r>
          </a:p>
          <a:p>
            <a:pPr lvl="1" marL="560069" indent="-280034" defTabSz="368045">
              <a:spcBef>
                <a:spcPts val="2600"/>
              </a:spcBef>
              <a:defRPr sz="2268"/>
            </a:pPr>
            <a:r>
              <a:t>Stochastic trend: seems to change direction at unpredictable times rather than displaying a consistent pattern (e.g. like the air passenger series); inexplicable changes in direction</a:t>
            </a:r>
          </a:p>
          <a:p>
            <a:pPr marL="400050" indent="-400050" defTabSz="368045">
              <a:spcBef>
                <a:spcPts val="2600"/>
              </a:spcBef>
              <a:buSzPct val="100000"/>
              <a:buAutoNum type="arabicPeriod" startAt="1"/>
              <a:defRPr sz="2268"/>
            </a:pPr>
            <a:r>
              <a:t>Seasonal variation: a repeating pattern within a fixed period (e.g. each year)</a:t>
            </a:r>
          </a:p>
          <a:p>
            <a:pPr marL="400050" indent="-400050" defTabSz="368045">
              <a:spcBef>
                <a:spcPts val="2600"/>
              </a:spcBef>
              <a:buSzPct val="100000"/>
              <a:buAutoNum type="arabicPeriod" startAt="1"/>
              <a:defRPr sz="2268"/>
            </a:pPr>
            <a:r>
              <a:t>Cycles: a non-fixed-period cycle (without a fixed period). Example: El-Nino</a:t>
            </a:r>
          </a:p>
          <a:p>
            <a:pPr marL="400050" indent="-400050" defTabSz="368045">
              <a:spcBef>
                <a:spcPts val="2600"/>
              </a:spcBef>
              <a:buSzPct val="100000"/>
              <a:buAutoNum type="arabicPeriod" startAt="1"/>
              <a:defRPr sz="2268"/>
            </a:pPr>
            <a:r>
              <a:t>Residual: Most interesting component for analysis.</a:t>
            </a:r>
          </a:p>
        </p:txBody>
      </p:sp>
      <p:sp>
        <p:nvSpPr>
          <p:cNvPr id="536" name="Shape 536"/>
          <p:cNvSpPr/>
          <p:nvPr>
            <p:ph type="title"/>
          </p:nvPr>
        </p:nvSpPr>
        <p:spPr>
          <a:prstGeom prst="rect">
            <a:avLst/>
          </a:prstGeom>
        </p:spPr>
        <p:txBody>
          <a:bodyPr/>
          <a:lstStyle/>
          <a:p>
            <a:pPr defTabSz="578358">
              <a:defRPr sz="7919"/>
            </a:pPr>
            <a:r>
              <a:rPr sz="5544"/>
              <a:t>Sentiment Analysis:</a:t>
            </a:r>
            <a:br>
              <a:rPr sz="5544"/>
            </a:br>
            <a:r>
              <a:t>Time Series Analysis</a:t>
            </a:r>
          </a:p>
        </p:txBody>
      </p:sp>
    </p:spTree>
  </p:cSld>
  <p:clrMapOvr>
    <a:masterClrMapping/>
  </p:clrMapOvr>
  <p:transition xmlns:p14="http://schemas.microsoft.com/office/powerpoint/2010/main" spd="med" advClick="1" p14:dur="1000"/>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8" name="Shape 538"/>
          <p:cNvSpPr/>
          <p:nvPr>
            <p:ph type="title"/>
          </p:nvPr>
        </p:nvSpPr>
        <p:spPr>
          <a:prstGeom prst="rect">
            <a:avLst/>
          </a:prstGeom>
        </p:spPr>
        <p:txBody>
          <a:bodyPr/>
          <a:lstStyle>
            <a:lvl1pPr defTabSz="543305">
              <a:defRPr sz="7440"/>
            </a:lvl1pPr>
          </a:lstStyle>
          <a:p>
            <a:pPr/>
            <a:r>
              <a:t>Time Series of Sentiments</a:t>
            </a:r>
          </a:p>
        </p:txBody>
      </p:sp>
      <p:pic>
        <p:nvPicPr>
          <p:cNvPr id="539" name="TS_1.pdf"/>
          <p:cNvPicPr>
            <a:picLocks noChangeAspect="1"/>
          </p:cNvPicPr>
          <p:nvPr/>
        </p:nvPicPr>
        <p:blipFill>
          <a:blip r:embed="rId2">
            <a:extLst/>
          </a:blip>
          <a:srcRect l="0" t="4491" r="0" b="4491"/>
          <a:stretch>
            <a:fillRect/>
          </a:stretch>
        </p:blipFill>
        <p:spPr>
          <a:xfrm>
            <a:off x="339758" y="2701581"/>
            <a:ext cx="3005979" cy="1865412"/>
          </a:xfrm>
          <a:prstGeom prst="rect">
            <a:avLst/>
          </a:prstGeom>
          <a:ln w="12700">
            <a:miter lim="400000"/>
          </a:ln>
        </p:spPr>
      </p:pic>
      <p:pic>
        <p:nvPicPr>
          <p:cNvPr id="540" name="TS_2.pdf"/>
          <p:cNvPicPr>
            <a:picLocks noChangeAspect="1"/>
          </p:cNvPicPr>
          <p:nvPr/>
        </p:nvPicPr>
        <p:blipFill>
          <a:blip r:embed="rId3">
            <a:extLst/>
          </a:blip>
          <a:srcRect l="0" t="4491" r="0" b="4491"/>
          <a:stretch>
            <a:fillRect/>
          </a:stretch>
        </p:blipFill>
        <p:spPr>
          <a:xfrm>
            <a:off x="3362531" y="2693674"/>
            <a:ext cx="3031461" cy="1881226"/>
          </a:xfrm>
          <a:prstGeom prst="rect">
            <a:avLst/>
          </a:prstGeom>
          <a:ln w="12700">
            <a:miter lim="400000"/>
          </a:ln>
        </p:spPr>
      </p:pic>
      <p:pic>
        <p:nvPicPr>
          <p:cNvPr id="541" name="TS_3.pdf"/>
          <p:cNvPicPr>
            <a:picLocks noChangeAspect="1"/>
          </p:cNvPicPr>
          <p:nvPr/>
        </p:nvPicPr>
        <p:blipFill>
          <a:blip r:embed="rId4">
            <a:extLst/>
          </a:blip>
          <a:srcRect l="0" t="4491" r="0" b="4491"/>
          <a:stretch>
            <a:fillRect/>
          </a:stretch>
        </p:blipFill>
        <p:spPr>
          <a:xfrm>
            <a:off x="6369256" y="2688514"/>
            <a:ext cx="3031461" cy="1881226"/>
          </a:xfrm>
          <a:prstGeom prst="rect">
            <a:avLst/>
          </a:prstGeom>
          <a:ln w="12700">
            <a:miter lim="400000"/>
          </a:ln>
        </p:spPr>
      </p:pic>
      <p:pic>
        <p:nvPicPr>
          <p:cNvPr id="542" name="TS_4.pdf"/>
          <p:cNvPicPr>
            <a:picLocks noChangeAspect="1"/>
          </p:cNvPicPr>
          <p:nvPr/>
        </p:nvPicPr>
        <p:blipFill>
          <a:blip r:embed="rId5">
            <a:extLst/>
          </a:blip>
          <a:srcRect l="0" t="4491" r="0" b="4491"/>
          <a:stretch>
            <a:fillRect/>
          </a:stretch>
        </p:blipFill>
        <p:spPr>
          <a:xfrm>
            <a:off x="9409024" y="2693674"/>
            <a:ext cx="3031462" cy="1881226"/>
          </a:xfrm>
          <a:prstGeom prst="rect">
            <a:avLst/>
          </a:prstGeom>
          <a:ln w="12700">
            <a:miter lim="400000"/>
          </a:ln>
        </p:spPr>
      </p:pic>
      <p:pic>
        <p:nvPicPr>
          <p:cNvPr id="543" name="TS_5.pdf"/>
          <p:cNvPicPr>
            <a:picLocks noChangeAspect="1"/>
          </p:cNvPicPr>
          <p:nvPr/>
        </p:nvPicPr>
        <p:blipFill>
          <a:blip r:embed="rId6">
            <a:extLst/>
          </a:blip>
          <a:srcRect l="0" t="4491" r="0" b="4491"/>
          <a:stretch>
            <a:fillRect/>
          </a:stretch>
        </p:blipFill>
        <p:spPr>
          <a:xfrm>
            <a:off x="327017" y="4665073"/>
            <a:ext cx="3005979" cy="1865413"/>
          </a:xfrm>
          <a:prstGeom prst="rect">
            <a:avLst/>
          </a:prstGeom>
          <a:ln w="12700">
            <a:miter lim="400000"/>
          </a:ln>
        </p:spPr>
      </p:pic>
      <p:pic>
        <p:nvPicPr>
          <p:cNvPr id="544" name="TS_6.pdf"/>
          <p:cNvPicPr>
            <a:picLocks noChangeAspect="1"/>
          </p:cNvPicPr>
          <p:nvPr/>
        </p:nvPicPr>
        <p:blipFill>
          <a:blip r:embed="rId7">
            <a:extLst/>
          </a:blip>
          <a:srcRect l="0" t="4491" r="0" b="4491"/>
          <a:stretch>
            <a:fillRect/>
          </a:stretch>
        </p:blipFill>
        <p:spPr>
          <a:xfrm>
            <a:off x="3415089" y="4665074"/>
            <a:ext cx="3005980" cy="1865412"/>
          </a:xfrm>
          <a:prstGeom prst="rect">
            <a:avLst/>
          </a:prstGeom>
          <a:ln w="12700">
            <a:miter lim="400000"/>
          </a:ln>
        </p:spPr>
      </p:pic>
      <p:pic>
        <p:nvPicPr>
          <p:cNvPr id="545" name="TS_7.pdf"/>
          <p:cNvPicPr>
            <a:picLocks noChangeAspect="1"/>
          </p:cNvPicPr>
          <p:nvPr/>
        </p:nvPicPr>
        <p:blipFill>
          <a:blip r:embed="rId8">
            <a:extLst/>
          </a:blip>
          <a:srcRect l="0" t="4491" r="0" b="4491"/>
          <a:stretch>
            <a:fillRect/>
          </a:stretch>
        </p:blipFill>
        <p:spPr>
          <a:xfrm>
            <a:off x="6381998" y="4665073"/>
            <a:ext cx="3005978" cy="1865413"/>
          </a:xfrm>
          <a:prstGeom prst="rect">
            <a:avLst/>
          </a:prstGeom>
          <a:ln w="12700">
            <a:miter lim="400000"/>
          </a:ln>
        </p:spPr>
      </p:pic>
      <p:pic>
        <p:nvPicPr>
          <p:cNvPr id="546" name="TS_8.pdf"/>
          <p:cNvPicPr>
            <a:picLocks noChangeAspect="1"/>
          </p:cNvPicPr>
          <p:nvPr/>
        </p:nvPicPr>
        <p:blipFill>
          <a:blip r:embed="rId9">
            <a:extLst/>
          </a:blip>
          <a:srcRect l="0" t="4491" r="0" b="4491"/>
          <a:stretch>
            <a:fillRect/>
          </a:stretch>
        </p:blipFill>
        <p:spPr>
          <a:xfrm>
            <a:off x="9409024" y="4653213"/>
            <a:ext cx="3031461" cy="1881227"/>
          </a:xfrm>
          <a:prstGeom prst="rect">
            <a:avLst/>
          </a:prstGeom>
          <a:ln w="12700">
            <a:miter lim="400000"/>
          </a:ln>
        </p:spPr>
      </p:pic>
      <p:pic>
        <p:nvPicPr>
          <p:cNvPr id="547" name="TS_9.pdf"/>
          <p:cNvPicPr>
            <a:picLocks noChangeAspect="1"/>
          </p:cNvPicPr>
          <p:nvPr/>
        </p:nvPicPr>
        <p:blipFill>
          <a:blip r:embed="rId10">
            <a:extLst/>
          </a:blip>
          <a:stretch>
            <a:fillRect/>
          </a:stretch>
        </p:blipFill>
        <p:spPr>
          <a:xfrm>
            <a:off x="363115" y="6528600"/>
            <a:ext cx="3005978" cy="2049531"/>
          </a:xfrm>
          <a:prstGeom prst="rect">
            <a:avLst/>
          </a:prstGeom>
          <a:ln w="12700">
            <a:miter lim="400000"/>
          </a:ln>
        </p:spPr>
      </p:pic>
      <p:pic>
        <p:nvPicPr>
          <p:cNvPr id="548" name="TS_10.pdf"/>
          <p:cNvPicPr>
            <a:picLocks noChangeAspect="1"/>
          </p:cNvPicPr>
          <p:nvPr/>
        </p:nvPicPr>
        <p:blipFill>
          <a:blip r:embed="rId11">
            <a:extLst/>
          </a:blip>
          <a:stretch>
            <a:fillRect/>
          </a:stretch>
        </p:blipFill>
        <p:spPr>
          <a:xfrm>
            <a:off x="3415089" y="6528600"/>
            <a:ext cx="3005979" cy="2049532"/>
          </a:xfrm>
          <a:prstGeom prst="rect">
            <a:avLst/>
          </a:prstGeom>
          <a:ln w="12700">
            <a:miter lim="400000"/>
          </a:ln>
        </p:spPr>
      </p:pic>
      <p:pic>
        <p:nvPicPr>
          <p:cNvPr id="549" name="TS_11.pdf"/>
          <p:cNvPicPr>
            <a:picLocks noChangeAspect="1"/>
          </p:cNvPicPr>
          <p:nvPr/>
        </p:nvPicPr>
        <p:blipFill>
          <a:blip r:embed="rId12">
            <a:extLst/>
          </a:blip>
          <a:stretch>
            <a:fillRect/>
          </a:stretch>
        </p:blipFill>
        <p:spPr>
          <a:xfrm>
            <a:off x="6381997" y="6528600"/>
            <a:ext cx="3005979" cy="2049532"/>
          </a:xfrm>
          <a:prstGeom prst="rect">
            <a:avLst/>
          </a:prstGeom>
          <a:ln w="12700">
            <a:miter lim="400000"/>
          </a:ln>
        </p:spPr>
      </p:pic>
      <p:pic>
        <p:nvPicPr>
          <p:cNvPr id="550" name="TS_12.pdf"/>
          <p:cNvPicPr>
            <a:picLocks noChangeAspect="1"/>
          </p:cNvPicPr>
          <p:nvPr/>
        </p:nvPicPr>
        <p:blipFill>
          <a:blip r:embed="rId13">
            <a:extLst/>
          </a:blip>
          <a:stretch>
            <a:fillRect/>
          </a:stretch>
        </p:blipFill>
        <p:spPr>
          <a:xfrm>
            <a:off x="9409024" y="6519913"/>
            <a:ext cx="3031462" cy="2066906"/>
          </a:xfrm>
          <a:prstGeom prst="rect">
            <a:avLst/>
          </a:prstGeom>
          <a:ln w="12700">
            <a:miter lim="400000"/>
          </a:ln>
        </p:spPr>
      </p:pic>
      <p:sp>
        <p:nvSpPr>
          <p:cNvPr id="551" name="Shape 551"/>
          <p:cNvSpPr/>
          <p:nvPr/>
        </p:nvSpPr>
        <p:spPr>
          <a:xfrm>
            <a:off x="559457" y="4026470"/>
            <a:ext cx="2669058"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52" name="Shape 552"/>
          <p:cNvSpPr/>
          <p:nvPr/>
        </p:nvSpPr>
        <p:spPr>
          <a:xfrm>
            <a:off x="3605082" y="4089970"/>
            <a:ext cx="2669058"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53" name="Shape 553"/>
          <p:cNvSpPr/>
          <p:nvPr/>
        </p:nvSpPr>
        <p:spPr>
          <a:xfrm>
            <a:off x="553107" y="5975920"/>
            <a:ext cx="2662956"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54" name="Shape 554"/>
          <p:cNvSpPr/>
          <p:nvPr/>
        </p:nvSpPr>
        <p:spPr>
          <a:xfrm>
            <a:off x="3605082" y="5839395"/>
            <a:ext cx="269531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55" name="Shape 555"/>
          <p:cNvSpPr/>
          <p:nvPr/>
        </p:nvSpPr>
        <p:spPr>
          <a:xfrm>
            <a:off x="553107" y="7817420"/>
            <a:ext cx="2697658" cy="3176"/>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56" name="Shape 556"/>
          <p:cNvSpPr/>
          <p:nvPr/>
        </p:nvSpPr>
        <p:spPr>
          <a:xfrm>
            <a:off x="3605082" y="7715820"/>
            <a:ext cx="2695314" cy="15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57" name="Shape 557"/>
          <p:cNvSpPr/>
          <p:nvPr/>
        </p:nvSpPr>
        <p:spPr>
          <a:xfrm>
            <a:off x="6588470" y="4013770"/>
            <a:ext cx="269621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58" name="Shape 558"/>
          <p:cNvSpPr/>
          <p:nvPr/>
        </p:nvSpPr>
        <p:spPr>
          <a:xfrm>
            <a:off x="9611717" y="3947095"/>
            <a:ext cx="269531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59" name="Shape 559"/>
          <p:cNvSpPr/>
          <p:nvPr/>
        </p:nvSpPr>
        <p:spPr>
          <a:xfrm>
            <a:off x="6602049" y="5988620"/>
            <a:ext cx="2669058"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60" name="Shape 560"/>
          <p:cNvSpPr/>
          <p:nvPr/>
        </p:nvSpPr>
        <p:spPr>
          <a:xfrm>
            <a:off x="9611717" y="6169595"/>
            <a:ext cx="269531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61" name="Shape 561"/>
          <p:cNvSpPr/>
          <p:nvPr/>
        </p:nvSpPr>
        <p:spPr>
          <a:xfrm>
            <a:off x="6602049" y="8090163"/>
            <a:ext cx="2669059"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62" name="Shape 562"/>
          <p:cNvSpPr/>
          <p:nvPr/>
        </p:nvSpPr>
        <p:spPr>
          <a:xfrm>
            <a:off x="9611717" y="7842820"/>
            <a:ext cx="2695314" cy="1"/>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4" name="Shape 564"/>
          <p:cNvSpPr/>
          <p:nvPr>
            <p:ph type="title"/>
          </p:nvPr>
        </p:nvSpPr>
        <p:spPr>
          <a:prstGeom prst="rect">
            <a:avLst/>
          </a:prstGeom>
        </p:spPr>
        <p:txBody>
          <a:bodyPr/>
          <a:lstStyle>
            <a:lvl1pPr defTabSz="490727">
              <a:defRPr sz="6719"/>
            </a:lvl1pPr>
          </a:lstStyle>
          <a:p>
            <a:pPr/>
            <a:r>
              <a:t>Time Series Analysis of Sentiments</a:t>
            </a:r>
          </a:p>
        </p:txBody>
      </p:sp>
      <p:pic>
        <p:nvPicPr>
          <p:cNvPr id="565" name="D_1.pdf"/>
          <p:cNvPicPr>
            <a:picLocks noChangeAspect="1"/>
          </p:cNvPicPr>
          <p:nvPr/>
        </p:nvPicPr>
        <p:blipFill>
          <a:blip r:embed="rId2">
            <a:extLst/>
          </a:blip>
          <a:stretch>
            <a:fillRect/>
          </a:stretch>
        </p:blipFill>
        <p:spPr>
          <a:xfrm>
            <a:off x="446658" y="5468067"/>
            <a:ext cx="3082934" cy="3643467"/>
          </a:xfrm>
          <a:prstGeom prst="rect">
            <a:avLst/>
          </a:prstGeom>
          <a:ln w="12700">
            <a:miter lim="400000"/>
          </a:ln>
        </p:spPr>
      </p:pic>
      <p:pic>
        <p:nvPicPr>
          <p:cNvPr id="566" name="D_2.pdf"/>
          <p:cNvPicPr>
            <a:picLocks noChangeAspect="1"/>
          </p:cNvPicPr>
          <p:nvPr/>
        </p:nvPicPr>
        <p:blipFill>
          <a:blip r:embed="rId3">
            <a:extLst/>
          </a:blip>
          <a:stretch>
            <a:fillRect/>
          </a:stretch>
        </p:blipFill>
        <p:spPr>
          <a:xfrm>
            <a:off x="419709" y="1974075"/>
            <a:ext cx="3136832" cy="3707165"/>
          </a:xfrm>
          <a:prstGeom prst="rect">
            <a:avLst/>
          </a:prstGeom>
          <a:ln w="12700">
            <a:miter lim="400000"/>
          </a:ln>
        </p:spPr>
      </p:pic>
      <p:pic>
        <p:nvPicPr>
          <p:cNvPr id="567" name="D_3.pdf"/>
          <p:cNvPicPr>
            <a:picLocks noChangeAspect="1"/>
          </p:cNvPicPr>
          <p:nvPr/>
        </p:nvPicPr>
        <p:blipFill>
          <a:blip r:embed="rId4">
            <a:extLst/>
          </a:blip>
          <a:stretch>
            <a:fillRect/>
          </a:stretch>
        </p:blipFill>
        <p:spPr>
          <a:xfrm>
            <a:off x="3858805" y="2511708"/>
            <a:ext cx="2226991" cy="2631898"/>
          </a:xfrm>
          <a:prstGeom prst="rect">
            <a:avLst/>
          </a:prstGeom>
          <a:ln w="12700">
            <a:miter lim="400000"/>
          </a:ln>
        </p:spPr>
      </p:pic>
      <p:pic>
        <p:nvPicPr>
          <p:cNvPr id="568" name="D_4.pdf"/>
          <p:cNvPicPr>
            <a:picLocks noChangeAspect="1"/>
          </p:cNvPicPr>
          <p:nvPr/>
        </p:nvPicPr>
        <p:blipFill>
          <a:blip r:embed="rId5">
            <a:extLst/>
          </a:blip>
          <a:stretch>
            <a:fillRect/>
          </a:stretch>
        </p:blipFill>
        <p:spPr>
          <a:xfrm>
            <a:off x="6050668" y="2502490"/>
            <a:ext cx="2242591" cy="2650335"/>
          </a:xfrm>
          <a:prstGeom prst="rect">
            <a:avLst/>
          </a:prstGeom>
          <a:ln w="12700">
            <a:miter lim="400000"/>
          </a:ln>
        </p:spPr>
      </p:pic>
      <p:pic>
        <p:nvPicPr>
          <p:cNvPr id="569" name="D_5.pdf"/>
          <p:cNvPicPr>
            <a:picLocks noChangeAspect="1"/>
          </p:cNvPicPr>
          <p:nvPr/>
        </p:nvPicPr>
        <p:blipFill>
          <a:blip r:embed="rId6">
            <a:extLst/>
          </a:blip>
          <a:stretch>
            <a:fillRect/>
          </a:stretch>
        </p:blipFill>
        <p:spPr>
          <a:xfrm>
            <a:off x="8304727" y="2502490"/>
            <a:ext cx="2242591" cy="2650335"/>
          </a:xfrm>
          <a:prstGeom prst="rect">
            <a:avLst/>
          </a:prstGeom>
          <a:ln w="12700">
            <a:miter lim="400000"/>
          </a:ln>
        </p:spPr>
      </p:pic>
      <p:pic>
        <p:nvPicPr>
          <p:cNvPr id="570" name="D_6.pdf"/>
          <p:cNvPicPr>
            <a:picLocks noChangeAspect="1"/>
          </p:cNvPicPr>
          <p:nvPr/>
        </p:nvPicPr>
        <p:blipFill>
          <a:blip r:embed="rId7">
            <a:extLst/>
          </a:blip>
          <a:stretch>
            <a:fillRect/>
          </a:stretch>
        </p:blipFill>
        <p:spPr>
          <a:xfrm>
            <a:off x="10533386" y="2511708"/>
            <a:ext cx="2226991" cy="2631898"/>
          </a:xfrm>
          <a:prstGeom prst="rect">
            <a:avLst/>
          </a:prstGeom>
          <a:ln w="12700">
            <a:miter lim="400000"/>
          </a:ln>
        </p:spPr>
      </p:pic>
      <p:pic>
        <p:nvPicPr>
          <p:cNvPr id="571" name="D_7.pdf"/>
          <p:cNvPicPr>
            <a:picLocks noChangeAspect="1"/>
          </p:cNvPicPr>
          <p:nvPr/>
        </p:nvPicPr>
        <p:blipFill>
          <a:blip r:embed="rId8">
            <a:extLst/>
          </a:blip>
          <a:stretch>
            <a:fillRect/>
          </a:stretch>
        </p:blipFill>
        <p:spPr>
          <a:xfrm>
            <a:off x="5111405" y="5220028"/>
            <a:ext cx="2213152" cy="2615544"/>
          </a:xfrm>
          <a:prstGeom prst="rect">
            <a:avLst/>
          </a:prstGeom>
          <a:ln w="12700">
            <a:miter lim="400000"/>
          </a:ln>
        </p:spPr>
      </p:pic>
      <p:pic>
        <p:nvPicPr>
          <p:cNvPr id="572" name="D_8.pdf"/>
          <p:cNvPicPr>
            <a:picLocks noChangeAspect="1"/>
          </p:cNvPicPr>
          <p:nvPr/>
        </p:nvPicPr>
        <p:blipFill>
          <a:blip r:embed="rId9">
            <a:extLst/>
          </a:blip>
          <a:stretch>
            <a:fillRect/>
          </a:stretch>
        </p:blipFill>
        <p:spPr>
          <a:xfrm>
            <a:off x="7333485" y="5220028"/>
            <a:ext cx="2213153" cy="2615544"/>
          </a:xfrm>
          <a:prstGeom prst="rect">
            <a:avLst/>
          </a:prstGeom>
          <a:ln w="12700">
            <a:miter lim="400000"/>
          </a:ln>
        </p:spPr>
      </p:pic>
      <p:pic>
        <p:nvPicPr>
          <p:cNvPr id="573" name="D_9.pdf"/>
          <p:cNvPicPr>
            <a:picLocks noChangeAspect="1"/>
          </p:cNvPicPr>
          <p:nvPr/>
        </p:nvPicPr>
        <p:blipFill>
          <a:blip r:embed="rId10">
            <a:extLst/>
          </a:blip>
          <a:stretch>
            <a:fillRect/>
          </a:stretch>
        </p:blipFill>
        <p:spPr>
          <a:xfrm>
            <a:off x="9531407" y="5211851"/>
            <a:ext cx="2226991" cy="2631898"/>
          </a:xfrm>
          <a:prstGeom prst="rect">
            <a:avLst/>
          </a:prstGeom>
          <a:ln w="12700">
            <a:miter lim="400000"/>
          </a:ln>
        </p:spPr>
      </p:pic>
      <p:sp>
        <p:nvSpPr>
          <p:cNvPr id="574" name="Shape 574"/>
          <p:cNvSpPr/>
          <p:nvPr/>
        </p:nvSpPr>
        <p:spPr>
          <a:xfrm rot="16200000">
            <a:off x="6429348" y="3587017"/>
            <a:ext cx="2347616" cy="975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3300"/>
            </a:lvl1pPr>
          </a:lstStyle>
          <a:p>
            <a:pPr/>
            <a:r>
              <a:t>{</a:t>
            </a:r>
          </a:p>
        </p:txBody>
      </p:sp>
      <p:sp>
        <p:nvSpPr>
          <p:cNvPr id="575" name="Shape 575"/>
          <p:cNvSpPr/>
          <p:nvPr/>
        </p:nvSpPr>
        <p:spPr>
          <a:xfrm rot="16200000">
            <a:off x="1242014" y="7313361"/>
            <a:ext cx="897603" cy="375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0"/>
            </a:lvl1pPr>
          </a:lstStyle>
          <a:p>
            <a:pPr/>
            <a:r>
              <a:t>{</a:t>
            </a:r>
          </a:p>
        </p:txBody>
      </p:sp>
      <p:sp>
        <p:nvSpPr>
          <p:cNvPr id="576" name="Shape 576"/>
          <p:cNvSpPr/>
          <p:nvPr/>
        </p:nvSpPr>
        <p:spPr>
          <a:xfrm>
            <a:off x="611508" y="3789461"/>
            <a:ext cx="28548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77" name="Shape 577"/>
          <p:cNvSpPr/>
          <p:nvPr/>
        </p:nvSpPr>
        <p:spPr>
          <a:xfrm>
            <a:off x="611508" y="5091211"/>
            <a:ext cx="28548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78" name="Shape 578"/>
          <p:cNvSpPr/>
          <p:nvPr/>
        </p:nvSpPr>
        <p:spPr>
          <a:xfrm>
            <a:off x="611508" y="2827436"/>
            <a:ext cx="2854893"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79" name="Shape 579"/>
          <p:cNvSpPr/>
          <p:nvPr/>
        </p:nvSpPr>
        <p:spPr>
          <a:xfrm>
            <a:off x="636908" y="6269985"/>
            <a:ext cx="280409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80" name="Shape 580"/>
          <p:cNvSpPr/>
          <p:nvPr/>
        </p:nvSpPr>
        <p:spPr>
          <a:xfrm>
            <a:off x="636908" y="7264499"/>
            <a:ext cx="280409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81" name="Shape 581"/>
          <p:cNvSpPr/>
          <p:nvPr/>
        </p:nvSpPr>
        <p:spPr>
          <a:xfrm>
            <a:off x="636908" y="7632061"/>
            <a:ext cx="280409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82" name="Shape 582"/>
          <p:cNvSpPr/>
          <p:nvPr/>
        </p:nvSpPr>
        <p:spPr>
          <a:xfrm>
            <a:off x="636908" y="8546461"/>
            <a:ext cx="2804094"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83" name="Shape 583"/>
          <p:cNvSpPr/>
          <p:nvPr/>
        </p:nvSpPr>
        <p:spPr>
          <a:xfrm>
            <a:off x="3985474" y="3789461"/>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84" name="Shape 584"/>
          <p:cNvSpPr/>
          <p:nvPr/>
        </p:nvSpPr>
        <p:spPr>
          <a:xfrm>
            <a:off x="3985474" y="3091406"/>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85" name="Shape 585"/>
          <p:cNvSpPr/>
          <p:nvPr/>
        </p:nvSpPr>
        <p:spPr>
          <a:xfrm>
            <a:off x="3994999" y="4246661"/>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86" name="Shape 586"/>
          <p:cNvSpPr/>
          <p:nvPr/>
        </p:nvSpPr>
        <p:spPr>
          <a:xfrm>
            <a:off x="3985474" y="4703639"/>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87" name="Shape 587"/>
          <p:cNvSpPr/>
          <p:nvPr/>
        </p:nvSpPr>
        <p:spPr>
          <a:xfrm>
            <a:off x="6195274" y="3066006"/>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88" name="Shape 588"/>
          <p:cNvSpPr/>
          <p:nvPr/>
        </p:nvSpPr>
        <p:spPr>
          <a:xfrm>
            <a:off x="7473844" y="5868458"/>
            <a:ext cx="2019450" cy="3027"/>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89" name="Shape 589"/>
          <p:cNvSpPr/>
          <p:nvPr/>
        </p:nvSpPr>
        <p:spPr>
          <a:xfrm>
            <a:off x="6195274" y="4703639"/>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90" name="Shape 590"/>
          <p:cNvSpPr/>
          <p:nvPr/>
        </p:nvSpPr>
        <p:spPr>
          <a:xfrm>
            <a:off x="6191513" y="3806395"/>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91" name="Shape 591"/>
          <p:cNvSpPr/>
          <p:nvPr/>
        </p:nvSpPr>
        <p:spPr>
          <a:xfrm>
            <a:off x="6195274" y="4176811"/>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92" name="Shape 592"/>
          <p:cNvSpPr/>
          <p:nvPr/>
        </p:nvSpPr>
        <p:spPr>
          <a:xfrm>
            <a:off x="8440074" y="4084959"/>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93" name="Shape 593"/>
          <p:cNvSpPr/>
          <p:nvPr/>
        </p:nvSpPr>
        <p:spPr>
          <a:xfrm>
            <a:off x="8440074" y="3806395"/>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94" name="Shape 594"/>
          <p:cNvSpPr/>
          <p:nvPr/>
        </p:nvSpPr>
        <p:spPr>
          <a:xfrm>
            <a:off x="8440074" y="3091406"/>
            <a:ext cx="2053086"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95" name="Shape 595"/>
          <p:cNvSpPr/>
          <p:nvPr/>
        </p:nvSpPr>
        <p:spPr>
          <a:xfrm>
            <a:off x="10671077" y="3048728"/>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96" name="Shape 596"/>
          <p:cNvSpPr/>
          <p:nvPr/>
        </p:nvSpPr>
        <p:spPr>
          <a:xfrm>
            <a:off x="10658377" y="3806395"/>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97" name="Shape 597"/>
          <p:cNvSpPr/>
          <p:nvPr/>
        </p:nvSpPr>
        <p:spPr>
          <a:xfrm>
            <a:off x="10671077" y="4165555"/>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98" name="Shape 598"/>
          <p:cNvSpPr/>
          <p:nvPr/>
        </p:nvSpPr>
        <p:spPr>
          <a:xfrm>
            <a:off x="10672025" y="4703639"/>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599" name="Shape 599"/>
          <p:cNvSpPr/>
          <p:nvPr/>
        </p:nvSpPr>
        <p:spPr>
          <a:xfrm>
            <a:off x="8446350" y="4748311"/>
            <a:ext cx="2053085" cy="4234"/>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00" name="Shape 600"/>
          <p:cNvSpPr/>
          <p:nvPr/>
        </p:nvSpPr>
        <p:spPr>
          <a:xfrm>
            <a:off x="7465165" y="6513637"/>
            <a:ext cx="2028579" cy="3028"/>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01" name="Shape 601"/>
          <p:cNvSpPr/>
          <p:nvPr/>
        </p:nvSpPr>
        <p:spPr>
          <a:xfrm flipV="1">
            <a:off x="7462617" y="6836437"/>
            <a:ext cx="2022638" cy="3325"/>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02" name="Shape 602"/>
          <p:cNvSpPr/>
          <p:nvPr/>
        </p:nvSpPr>
        <p:spPr>
          <a:xfrm>
            <a:off x="7473844" y="7508098"/>
            <a:ext cx="2007718" cy="3027"/>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03" name="Shape 603"/>
          <p:cNvSpPr/>
          <p:nvPr/>
        </p:nvSpPr>
        <p:spPr>
          <a:xfrm>
            <a:off x="5233567" y="5808094"/>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04" name="Shape 604"/>
          <p:cNvSpPr/>
          <p:nvPr/>
        </p:nvSpPr>
        <p:spPr>
          <a:xfrm>
            <a:off x="5233567" y="6517635"/>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05" name="Shape 605"/>
          <p:cNvSpPr/>
          <p:nvPr/>
        </p:nvSpPr>
        <p:spPr>
          <a:xfrm>
            <a:off x="5246267" y="6794561"/>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06" name="Shape 606"/>
          <p:cNvSpPr/>
          <p:nvPr/>
        </p:nvSpPr>
        <p:spPr>
          <a:xfrm>
            <a:off x="5246267" y="7398769"/>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07" name="Shape 607"/>
          <p:cNvSpPr/>
          <p:nvPr/>
        </p:nvSpPr>
        <p:spPr>
          <a:xfrm>
            <a:off x="9668642" y="5753100"/>
            <a:ext cx="2028597"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08" name="Shape 608"/>
          <p:cNvSpPr/>
          <p:nvPr/>
        </p:nvSpPr>
        <p:spPr>
          <a:xfrm>
            <a:off x="9655942" y="6504935"/>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09" name="Shape 609"/>
          <p:cNvSpPr/>
          <p:nvPr/>
        </p:nvSpPr>
        <p:spPr>
          <a:xfrm>
            <a:off x="9668642" y="7429707"/>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10" name="Shape 610"/>
          <p:cNvSpPr/>
          <p:nvPr/>
        </p:nvSpPr>
        <p:spPr>
          <a:xfrm>
            <a:off x="9668642" y="6887836"/>
            <a:ext cx="2028597"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11" name="Shape 611"/>
          <p:cNvSpPr/>
          <p:nvPr/>
        </p:nvSpPr>
        <p:spPr>
          <a:xfrm>
            <a:off x="6439266" y="9138174"/>
            <a:ext cx="400141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2473793"/>
                    <a:satOff val="-50209"/>
                    <a:lumOff val="23543"/>
                  </a:schemeClr>
                </a:solidFill>
              </a:defRPr>
            </a:lvl1pPr>
          </a:lstStyle>
          <a:p>
            <a:pPr/>
            <a:r>
              <a:t>Non-conflict-driven</a:t>
            </a:r>
          </a:p>
        </p:txBody>
      </p:sp>
      <p:sp>
        <p:nvSpPr>
          <p:cNvPr id="612" name="Shape 612"/>
          <p:cNvSpPr/>
          <p:nvPr/>
        </p:nvSpPr>
        <p:spPr>
          <a:xfrm>
            <a:off x="444842" y="9176274"/>
            <a:ext cx="30865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pPr>
              <a:defRPr>
                <a:solidFill>
                  <a:srgbClr val="000000"/>
                </a:solidFill>
              </a:defRPr>
            </a:pPr>
            <a:r>
              <a:rPr>
                <a:solidFill>
                  <a:schemeClr val="accent5"/>
                </a:solidFill>
              </a:rPr>
              <a:t>Conflict-driven</a:t>
            </a:r>
          </a:p>
        </p:txBody>
      </p:sp>
    </p:spTree>
  </p:cSld>
  <p:clrMapOvr>
    <a:masterClrMapping/>
  </p:clrMapOvr>
  <p:transition xmlns:p14="http://schemas.microsoft.com/office/powerpoint/2010/main" spd="med" advClick="1" p14:dur="1000"/>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4" name="Shape 614"/>
          <p:cNvSpPr/>
          <p:nvPr>
            <p:ph type="title"/>
          </p:nvPr>
        </p:nvSpPr>
        <p:spPr>
          <a:prstGeom prst="rect">
            <a:avLst/>
          </a:prstGeom>
        </p:spPr>
        <p:txBody>
          <a:bodyPr/>
          <a:lstStyle>
            <a:lvl1pPr defTabSz="490727">
              <a:defRPr sz="6719"/>
            </a:lvl1pPr>
          </a:lstStyle>
          <a:p>
            <a:pPr/>
            <a:r>
              <a:t>Time Series Analysis of Sentiments</a:t>
            </a:r>
          </a:p>
        </p:txBody>
      </p:sp>
      <p:sp>
        <p:nvSpPr>
          <p:cNvPr id="615" name="Shape 615"/>
          <p:cNvSpPr/>
          <p:nvPr/>
        </p:nvSpPr>
        <p:spPr>
          <a:xfrm>
            <a:off x="5784621" y="8667750"/>
            <a:ext cx="17149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2">
                    <a:hueOff val="-2473793"/>
                    <a:satOff val="-50209"/>
                    <a:lumOff val="23543"/>
                  </a:schemeClr>
                </a:solidFill>
              </a:defRPr>
            </a:lvl1pPr>
          </a:lstStyle>
          <a:p>
            <a:pPr/>
            <a:r>
              <a:t>No Fork</a:t>
            </a:r>
          </a:p>
        </p:txBody>
      </p:sp>
      <p:sp>
        <p:nvSpPr>
          <p:cNvPr id="616" name="Shape 616"/>
          <p:cNvSpPr/>
          <p:nvPr/>
        </p:nvSpPr>
        <p:spPr>
          <a:xfrm rot="16200000">
            <a:off x="4689448" y="2882999"/>
            <a:ext cx="2347616" cy="975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3300"/>
            </a:lvl1pPr>
          </a:lstStyle>
          <a:p>
            <a:pPr/>
            <a:r>
              <a:t>{</a:t>
            </a:r>
          </a:p>
        </p:txBody>
      </p:sp>
      <p:pic>
        <p:nvPicPr>
          <p:cNvPr id="617" name="D_11.pdf"/>
          <p:cNvPicPr>
            <a:picLocks noChangeAspect="1"/>
          </p:cNvPicPr>
          <p:nvPr/>
        </p:nvPicPr>
        <p:blipFill>
          <a:blip r:embed="rId2">
            <a:extLst/>
          </a:blip>
          <a:stretch>
            <a:fillRect/>
          </a:stretch>
        </p:blipFill>
        <p:spPr>
          <a:xfrm>
            <a:off x="4714650" y="2433093"/>
            <a:ext cx="3575500" cy="4225591"/>
          </a:xfrm>
          <a:prstGeom prst="rect">
            <a:avLst/>
          </a:prstGeom>
          <a:ln w="12700">
            <a:miter lim="400000"/>
          </a:ln>
        </p:spPr>
      </p:pic>
      <p:pic>
        <p:nvPicPr>
          <p:cNvPr id="618" name="D_10.pdf"/>
          <p:cNvPicPr>
            <a:picLocks noChangeAspect="1"/>
          </p:cNvPicPr>
          <p:nvPr/>
        </p:nvPicPr>
        <p:blipFill>
          <a:blip r:embed="rId3">
            <a:extLst/>
          </a:blip>
          <a:stretch>
            <a:fillRect/>
          </a:stretch>
        </p:blipFill>
        <p:spPr>
          <a:xfrm>
            <a:off x="1111313" y="2433093"/>
            <a:ext cx="3575500" cy="4225591"/>
          </a:xfrm>
          <a:prstGeom prst="rect">
            <a:avLst/>
          </a:prstGeom>
          <a:ln w="12700">
            <a:miter lim="400000"/>
          </a:ln>
        </p:spPr>
      </p:pic>
      <p:pic>
        <p:nvPicPr>
          <p:cNvPr id="619" name="D_12.pdf"/>
          <p:cNvPicPr>
            <a:picLocks noChangeAspect="1"/>
          </p:cNvPicPr>
          <p:nvPr/>
        </p:nvPicPr>
        <p:blipFill>
          <a:blip r:embed="rId4">
            <a:extLst/>
          </a:blip>
          <a:stretch>
            <a:fillRect/>
          </a:stretch>
        </p:blipFill>
        <p:spPr>
          <a:xfrm>
            <a:off x="8317987" y="2433093"/>
            <a:ext cx="3575500" cy="4225591"/>
          </a:xfrm>
          <a:prstGeom prst="rect">
            <a:avLst/>
          </a:prstGeom>
          <a:ln w="12700">
            <a:miter lim="400000"/>
          </a:ln>
        </p:spPr>
      </p:pic>
      <p:sp>
        <p:nvSpPr>
          <p:cNvPr id="620" name="Shape 620"/>
          <p:cNvSpPr/>
          <p:nvPr/>
        </p:nvSpPr>
        <p:spPr>
          <a:xfrm>
            <a:off x="1335201" y="323215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1" name="Shape 621"/>
          <p:cNvSpPr/>
          <p:nvPr/>
        </p:nvSpPr>
        <p:spPr>
          <a:xfrm>
            <a:off x="1335201" y="450775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2" name="Shape 622"/>
          <p:cNvSpPr/>
          <p:nvPr/>
        </p:nvSpPr>
        <p:spPr>
          <a:xfrm>
            <a:off x="1335201" y="500380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3" name="Shape 623"/>
          <p:cNvSpPr/>
          <p:nvPr/>
        </p:nvSpPr>
        <p:spPr>
          <a:xfrm>
            <a:off x="1335201" y="596265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4" name="Shape 624"/>
          <p:cNvSpPr/>
          <p:nvPr/>
        </p:nvSpPr>
        <p:spPr>
          <a:xfrm>
            <a:off x="4935651" y="318060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5" name="Shape 625"/>
          <p:cNvSpPr/>
          <p:nvPr/>
        </p:nvSpPr>
        <p:spPr>
          <a:xfrm>
            <a:off x="4935651" y="4519715"/>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6" name="Shape 626"/>
          <p:cNvSpPr/>
          <p:nvPr/>
        </p:nvSpPr>
        <p:spPr>
          <a:xfrm>
            <a:off x="4935651" y="493955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7" name="Shape 627"/>
          <p:cNvSpPr/>
          <p:nvPr/>
        </p:nvSpPr>
        <p:spPr>
          <a:xfrm>
            <a:off x="4935651" y="592380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8" name="Shape 628"/>
          <p:cNvSpPr/>
          <p:nvPr/>
        </p:nvSpPr>
        <p:spPr>
          <a:xfrm>
            <a:off x="8529752" y="330200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29" name="Shape 629"/>
          <p:cNvSpPr/>
          <p:nvPr/>
        </p:nvSpPr>
        <p:spPr>
          <a:xfrm>
            <a:off x="8529752" y="4520457"/>
            <a:ext cx="3254200" cy="1"/>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30" name="Shape 630"/>
          <p:cNvSpPr/>
          <p:nvPr/>
        </p:nvSpPr>
        <p:spPr>
          <a:xfrm>
            <a:off x="8529752" y="506095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
        <p:nvSpPr>
          <p:cNvPr id="631" name="Shape 631"/>
          <p:cNvSpPr/>
          <p:nvPr/>
        </p:nvSpPr>
        <p:spPr>
          <a:xfrm>
            <a:off x="8529752" y="5880100"/>
            <a:ext cx="3254200" cy="0"/>
          </a:xfrm>
          <a:prstGeom prst="line">
            <a:avLst/>
          </a:prstGeom>
          <a:ln w="12700">
            <a:solidFill>
              <a:srgbClr val="FF2600">
                <a:alpha val="32319"/>
              </a:srgbClr>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3" name="Shape 633"/>
          <p:cNvSpPr/>
          <p:nvPr>
            <p:ph type="title"/>
          </p:nvPr>
        </p:nvSpPr>
        <p:spPr>
          <a:prstGeom prst="rect">
            <a:avLst/>
          </a:prstGeom>
        </p:spPr>
        <p:txBody>
          <a:bodyPr/>
          <a:lstStyle/>
          <a:p>
            <a:pPr defTabSz="397256">
              <a:defRPr sz="5440"/>
            </a:pPr>
            <a:r>
              <a:t>Time Series Analysis of Sentiments:</a:t>
            </a:r>
            <a:br/>
            <a:r>
              <a:t>Anomaly Detection: No.F.</a:t>
            </a:r>
          </a:p>
        </p:txBody>
      </p:sp>
      <p:sp>
        <p:nvSpPr>
          <p:cNvPr id="634" name="Shape 634"/>
          <p:cNvSpPr/>
          <p:nvPr/>
        </p:nvSpPr>
        <p:spPr>
          <a:xfrm>
            <a:off x="5708472" y="6216650"/>
            <a:ext cx="158785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 fork</a:t>
            </a:r>
          </a:p>
        </p:txBody>
      </p:sp>
      <p:pic>
        <p:nvPicPr>
          <p:cNvPr id="635" name="O_12.pdf"/>
          <p:cNvPicPr>
            <a:picLocks noChangeAspect="1"/>
          </p:cNvPicPr>
          <p:nvPr/>
        </p:nvPicPr>
        <p:blipFill>
          <a:blip r:embed="rId2">
            <a:extLst/>
          </a:blip>
          <a:srcRect l="0" t="4491" r="0" b="4491"/>
          <a:stretch>
            <a:fillRect/>
          </a:stretch>
        </p:blipFill>
        <p:spPr>
          <a:xfrm>
            <a:off x="8510016" y="2563124"/>
            <a:ext cx="3934968" cy="2441913"/>
          </a:xfrm>
          <a:prstGeom prst="rect">
            <a:avLst/>
          </a:prstGeom>
          <a:ln w="12700">
            <a:miter lim="400000"/>
          </a:ln>
        </p:spPr>
      </p:pic>
      <p:pic>
        <p:nvPicPr>
          <p:cNvPr id="636" name="O_11.pdf"/>
          <p:cNvPicPr>
            <a:picLocks noChangeAspect="1"/>
          </p:cNvPicPr>
          <p:nvPr/>
        </p:nvPicPr>
        <p:blipFill>
          <a:blip r:embed="rId3">
            <a:extLst/>
          </a:blip>
          <a:srcRect l="0" t="4491" r="0" b="4491"/>
          <a:stretch>
            <a:fillRect/>
          </a:stretch>
        </p:blipFill>
        <p:spPr>
          <a:xfrm>
            <a:off x="4534916" y="2563124"/>
            <a:ext cx="3934968" cy="2441913"/>
          </a:xfrm>
          <a:prstGeom prst="rect">
            <a:avLst/>
          </a:prstGeom>
          <a:ln w="12700">
            <a:miter lim="400000"/>
          </a:ln>
        </p:spPr>
      </p:pic>
      <p:pic>
        <p:nvPicPr>
          <p:cNvPr id="637" name="O_10.pdf"/>
          <p:cNvPicPr>
            <a:picLocks noChangeAspect="1"/>
          </p:cNvPicPr>
          <p:nvPr/>
        </p:nvPicPr>
        <p:blipFill>
          <a:blip r:embed="rId4">
            <a:extLst/>
          </a:blip>
          <a:srcRect l="0" t="4491" r="0" b="4491"/>
          <a:stretch>
            <a:fillRect/>
          </a:stretch>
        </p:blipFill>
        <p:spPr>
          <a:xfrm>
            <a:off x="559815" y="2563124"/>
            <a:ext cx="3934969" cy="2441913"/>
          </a:xfrm>
          <a:prstGeom prst="rect">
            <a:avLst/>
          </a:prstGeom>
          <a:ln w="12700">
            <a:miter lim="400000"/>
          </a:ln>
        </p:spPr>
      </p:pic>
      <p:sp>
        <p:nvSpPr>
          <p:cNvPr id="638" name="Shape 638"/>
          <p:cNvSpPr/>
          <p:nvPr/>
        </p:nvSpPr>
        <p:spPr>
          <a:xfrm>
            <a:off x="8302826" y="5232399"/>
            <a:ext cx="4349396"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600"/>
            </a:pPr>
            <a:r>
              <a:t>Outlier, in positive direction, </a:t>
            </a:r>
          </a:p>
          <a:p>
            <a:pPr>
              <a:defRPr sz="1600"/>
            </a:pPr>
            <a:r>
              <a:t>in contrast to negative outlier in conflict-driven.</a:t>
            </a:r>
          </a:p>
        </p:txBody>
      </p:sp>
      <p:sp>
        <p:nvSpPr>
          <p:cNvPr id="639" name="Shape 639"/>
          <p:cNvSpPr/>
          <p:nvPr/>
        </p:nvSpPr>
        <p:spPr>
          <a:xfrm>
            <a:off x="10641310" y="2556601"/>
            <a:ext cx="2453693" cy="25809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640" name="Shape 640"/>
          <p:cNvSpPr/>
          <p:nvPr/>
        </p:nvSpPr>
        <p:spPr>
          <a:xfrm>
            <a:off x="6653510" y="2493628"/>
            <a:ext cx="2453693" cy="25809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
        <p:nvSpPr>
          <p:cNvPr id="641" name="Shape 641"/>
          <p:cNvSpPr/>
          <p:nvPr/>
        </p:nvSpPr>
        <p:spPr>
          <a:xfrm>
            <a:off x="2538710" y="2556601"/>
            <a:ext cx="2453693" cy="2580964"/>
          </a:xfrm>
          <a:prstGeom prst="ellipse">
            <a:avLst/>
          </a:prstGeom>
          <a:ln w="76200">
            <a:solidFill>
              <a:schemeClr val="accent3">
                <a:satOff val="18648"/>
                <a:lumOff val="5971"/>
              </a:schemeClr>
            </a:solidFill>
            <a:miter lim="400000"/>
          </a:ln>
          <a:effectLst>
            <a:outerShdw sx="100000" sy="100000" kx="0" ky="0" algn="b" rotWithShape="0" blurRad="63500" dist="25400" dir="5400000">
              <a:srgbClr val="000000">
                <a:alpha val="50000"/>
              </a:srgbClr>
            </a:outerShdw>
          </a:effectLst>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43" name="Shape 643"/>
          <p:cNvSpPr/>
          <p:nvPr>
            <p:ph type="title"/>
          </p:nvPr>
        </p:nvSpPr>
        <p:spPr>
          <a:prstGeom prst="rect">
            <a:avLst/>
          </a:prstGeom>
        </p:spPr>
        <p:txBody>
          <a:bodyPr/>
          <a:lstStyle/>
          <a:p>
            <a:pPr/>
            <a:r>
              <a:t>Statistical Model</a:t>
            </a:r>
          </a:p>
        </p:txBody>
      </p:sp>
      <p:sp>
        <p:nvSpPr>
          <p:cNvPr id="644" name="Shape 644"/>
          <p:cNvSpPr/>
          <p:nvPr>
            <p:ph type="body" idx="1"/>
          </p:nvPr>
        </p:nvSpPr>
        <p:spPr>
          <a:prstGeom prst="rect">
            <a:avLst/>
          </a:prstGeom>
        </p:spPr>
        <p:txBody>
          <a:bodyPr/>
          <a:lstStyle/>
          <a:p>
            <a:pPr marL="368934" indent="-368934" defTabSz="484886">
              <a:spcBef>
                <a:spcPts val="3400"/>
              </a:spcBef>
              <a:defRPr sz="2988"/>
            </a:pPr>
            <a:r>
              <a:t>Longitudinal</a:t>
            </a:r>
          </a:p>
          <a:p>
            <a:pPr marL="368934" indent="-368934" defTabSz="484886">
              <a:spcBef>
                <a:spcPts val="3400"/>
              </a:spcBef>
              <a:defRPr sz="2988"/>
            </a:pPr>
            <a:r>
              <a:t>Developer-oriented: </a:t>
            </a:r>
          </a:p>
          <a:p>
            <a:pPr lvl="1" marL="655884" indent="-286949" defTabSz="484886">
              <a:spcBef>
                <a:spcPts val="2600"/>
              </a:spcBef>
              <a:defRPr sz="2324"/>
            </a:pPr>
            <a:r>
              <a:t>Developers choose whom to talk to</a:t>
            </a:r>
          </a:p>
          <a:p>
            <a:pPr lvl="1" marL="655884" indent="-286949" defTabSz="484886">
              <a:spcBef>
                <a:spcPts val="2600"/>
              </a:spcBef>
              <a:defRPr sz="2324"/>
            </a:pPr>
            <a:r>
              <a:t>Likelihood of forming ties, maintaining ties, …</a:t>
            </a:r>
          </a:p>
          <a:p>
            <a:pPr marL="368934" indent="-368934" defTabSz="484886">
              <a:spcBef>
                <a:spcPts val="3400"/>
              </a:spcBef>
              <a:defRPr sz="2988"/>
            </a:pPr>
            <a:r>
              <a:t>Stochastic</a:t>
            </a:r>
          </a:p>
          <a:p>
            <a:pPr lvl="1" marL="655884" indent="-286949" defTabSz="484886">
              <a:spcBef>
                <a:spcPts val="2600"/>
              </a:spcBef>
              <a:defRPr sz="2324"/>
            </a:pPr>
            <a:r>
              <a:t>Developers behave to optimize an objective function; included our covariates</a:t>
            </a:r>
          </a:p>
          <a:p>
            <a:pPr lvl="1" marL="655884" indent="-286949" defTabSz="484886">
              <a:spcBef>
                <a:spcPts val="2600"/>
              </a:spcBef>
              <a:defRPr sz="2324"/>
            </a:pPr>
            <a:r>
              <a:t>Assume observed graphs as outcomes of a continuous-time Markov process </a:t>
            </a:r>
            <a:endParaRPr sz="996"/>
          </a:p>
          <a:p>
            <a:pPr marL="368934" indent="-368934" defTabSz="484886">
              <a:spcBef>
                <a:spcPts val="3400"/>
              </a:spcBef>
              <a:defRPr sz="2988"/>
            </a:pPr>
            <a:r>
              <a:t>Estimated</a:t>
            </a:r>
          </a:p>
        </p:txBody>
      </p:sp>
      <p:sp>
        <p:nvSpPr>
          <p:cNvPr id="645" name="Shape 645"/>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47" name="Shape 647"/>
          <p:cNvSpPr/>
          <p:nvPr>
            <p:ph type="title"/>
          </p:nvPr>
        </p:nvSpPr>
        <p:spPr>
          <a:prstGeom prst="rect">
            <a:avLst/>
          </a:prstGeom>
        </p:spPr>
        <p:txBody>
          <a:bodyPr/>
          <a:lstStyle>
            <a:lvl1pPr defTabSz="490727">
              <a:defRPr sz="6719"/>
            </a:lvl1pPr>
          </a:lstStyle>
          <a:p>
            <a:pPr/>
            <a:r>
              <a:t>Statistical Model</a:t>
            </a:r>
          </a:p>
        </p:txBody>
      </p:sp>
      <p:sp>
        <p:nvSpPr>
          <p:cNvPr id="648" name="Shape 648"/>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49" name="Shape 649"/>
          <p:cNvSpPr/>
          <p:nvPr/>
        </p:nvSpPr>
        <p:spPr>
          <a:xfrm>
            <a:off x="952500" y="4291012"/>
            <a:ext cx="11099801"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To model graph evolution from           to          , </a:t>
            </a:r>
          </a:p>
        </p:txBody>
      </p:sp>
      <p:pic>
        <p:nvPicPr>
          <p:cNvPr id="650" name="pasted-image.pdf"/>
          <p:cNvPicPr>
            <a:picLocks noChangeAspect="1"/>
          </p:cNvPicPr>
          <p:nvPr/>
        </p:nvPicPr>
        <p:blipFill>
          <a:blip r:embed="rId3">
            <a:extLst/>
          </a:blip>
          <a:stretch>
            <a:fillRect/>
          </a:stretch>
        </p:blipFill>
        <p:spPr>
          <a:xfrm>
            <a:off x="7322124" y="4441126"/>
            <a:ext cx="1092201" cy="474473"/>
          </a:xfrm>
          <a:prstGeom prst="rect">
            <a:avLst/>
          </a:prstGeom>
          <a:ln w="12700">
            <a:miter lim="400000"/>
          </a:ln>
        </p:spPr>
      </p:pic>
      <p:pic>
        <p:nvPicPr>
          <p:cNvPr id="651" name="pasted-image.pdf"/>
          <p:cNvPicPr>
            <a:picLocks noChangeAspect="1"/>
          </p:cNvPicPr>
          <p:nvPr/>
        </p:nvPicPr>
        <p:blipFill>
          <a:blip r:embed="rId4">
            <a:extLst/>
          </a:blip>
          <a:srcRect l="0" t="0" r="0" b="0"/>
          <a:stretch>
            <a:fillRect/>
          </a:stretch>
        </p:blipFill>
        <p:spPr>
          <a:xfrm>
            <a:off x="9085688" y="4441126"/>
            <a:ext cx="1092201" cy="474473"/>
          </a:xfrm>
          <a:prstGeom prst="rect">
            <a:avLst/>
          </a:prstGeom>
          <a:ln w="12700">
            <a:miter lim="400000"/>
          </a:ln>
        </p:spPr>
      </p:pic>
      <p:sp>
        <p:nvSpPr>
          <p:cNvPr id="652" name="Shape 652"/>
          <p:cNvSpPr/>
          <p:nvPr/>
        </p:nvSpPr>
        <p:spPr>
          <a:xfrm>
            <a:off x="1005636" y="5030787"/>
            <a:ext cx="10350797"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and so on, we treat the dynamics as the results of a series of small atomic changes (mini-steps)</a:t>
            </a:r>
          </a:p>
        </p:txBody>
      </p:sp>
      <p:sp>
        <p:nvSpPr>
          <p:cNvPr id="653" name="Shape 653"/>
          <p:cNvSpPr/>
          <p:nvPr/>
        </p:nvSpPr>
        <p:spPr>
          <a:xfrm>
            <a:off x="537877" y="2603499"/>
            <a:ext cx="11929046"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400">
                <a:solidFill>
                  <a:schemeClr val="accent5"/>
                </a:solidFill>
                <a:latin typeface="Helvetica"/>
                <a:ea typeface="Helvetica"/>
                <a:cs typeface="Helvetica"/>
                <a:sym typeface="Helvetica"/>
              </a:defRPr>
            </a:lvl1pPr>
          </a:lstStyle>
          <a:p>
            <a:pPr/>
            <a:r>
              <a:t>Longitudinal change = a series of mini-steps</a:t>
            </a:r>
          </a:p>
        </p:txBody>
      </p:sp>
    </p:spTree>
  </p:cSld>
  <p:clrMapOvr>
    <a:masterClrMapping/>
  </p:clrMapOvr>
  <p:transition xmlns:p14="http://schemas.microsoft.com/office/powerpoint/2010/main" spd="med" advClick="1" p14:dur="1000"/>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55" name="Shape 655"/>
          <p:cNvSpPr/>
          <p:nvPr>
            <p:ph type="title"/>
          </p:nvPr>
        </p:nvSpPr>
        <p:spPr>
          <a:prstGeom prst="rect">
            <a:avLst/>
          </a:prstGeom>
        </p:spPr>
        <p:txBody>
          <a:bodyPr/>
          <a:lstStyle/>
          <a:p>
            <a:pPr defTabSz="560831">
              <a:defRPr sz="7679"/>
            </a:pPr>
            <a:r>
              <a:t>Statistical Model</a:t>
            </a:r>
          </a:p>
          <a:p>
            <a:pPr defTabSz="560831">
              <a:defRPr sz="5760"/>
            </a:pPr>
            <a:r>
              <a:t>Mathematical notation</a:t>
            </a:r>
          </a:p>
        </p:txBody>
      </p:sp>
      <p:sp>
        <p:nvSpPr>
          <p:cNvPr id="656" name="Shape 656"/>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57" name="Shape 657"/>
          <p:cNvSpPr/>
          <p:nvPr/>
        </p:nvSpPr>
        <p:spPr>
          <a:xfrm>
            <a:off x="952500" y="3181349"/>
            <a:ext cx="11099801" cy="5016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buSzPct val="75000"/>
              <a:buChar char="•"/>
            </a:pPr>
            <a:r>
              <a:t>Data:      repeated observations on a graph with  developers</a:t>
            </a:r>
          </a:p>
          <a:p>
            <a:pPr algn="l"/>
          </a:p>
          <a:p>
            <a:pPr marL="444500" indent="-444500" algn="l">
              <a:buSzPct val="75000"/>
              <a:buChar char="•"/>
            </a:pPr>
            <a:r>
              <a:t>Representation: Directed graphs with adjacency matrices                                for       </a:t>
            </a:r>
          </a:p>
          <a:p>
            <a:pPr lvl="1" marL="889000" indent="-444500" algn="l">
              <a:buSzPct val="75000"/>
              <a:buChar char="•"/>
            </a:pPr>
            <a:r>
              <a:t>where i and j range from </a:t>
            </a:r>
          </a:p>
          <a:p>
            <a:pPr algn="l"/>
          </a:p>
          <a:p>
            <a:pPr marL="444500" indent="-444500" algn="l">
              <a:buSzPct val="75000"/>
              <a:buChar char="•"/>
            </a:pPr>
            <a:r>
              <a:t>        shows whether at time t, there exists a tie from  to   (value 1) or not (value 0).</a:t>
            </a:r>
          </a:p>
        </p:txBody>
      </p:sp>
      <p:pic>
        <p:nvPicPr>
          <p:cNvPr id="658" name="pasted-image.pdf"/>
          <p:cNvPicPr>
            <a:picLocks noChangeAspect="1"/>
          </p:cNvPicPr>
          <p:nvPr/>
        </p:nvPicPr>
        <p:blipFill>
          <a:blip r:embed="rId3">
            <a:extLst/>
          </a:blip>
          <a:stretch>
            <a:fillRect/>
          </a:stretch>
        </p:blipFill>
        <p:spPr>
          <a:xfrm>
            <a:off x="3324621" y="5518443"/>
            <a:ext cx="3759201" cy="487173"/>
          </a:xfrm>
          <a:prstGeom prst="rect">
            <a:avLst/>
          </a:prstGeom>
          <a:ln w="12700">
            <a:miter lim="400000"/>
          </a:ln>
        </p:spPr>
      </p:pic>
      <p:pic>
        <p:nvPicPr>
          <p:cNvPr id="659" name="pasted-image.pdf"/>
          <p:cNvPicPr>
            <a:picLocks noChangeAspect="1"/>
          </p:cNvPicPr>
          <p:nvPr/>
        </p:nvPicPr>
        <p:blipFill>
          <a:blip r:embed="rId4">
            <a:extLst/>
          </a:blip>
          <a:stretch>
            <a:fillRect/>
          </a:stretch>
        </p:blipFill>
        <p:spPr>
          <a:xfrm>
            <a:off x="1602233" y="7158281"/>
            <a:ext cx="647701" cy="461773"/>
          </a:xfrm>
          <a:prstGeom prst="rect">
            <a:avLst/>
          </a:prstGeom>
          <a:ln w="12700">
            <a:miter lim="400000"/>
          </a:ln>
        </p:spPr>
      </p:pic>
      <p:pic>
        <p:nvPicPr>
          <p:cNvPr id="660" name="pasted-image.pdf"/>
          <p:cNvPicPr>
            <a:picLocks noChangeAspect="1"/>
          </p:cNvPicPr>
          <p:nvPr/>
        </p:nvPicPr>
        <p:blipFill>
          <a:blip r:embed="rId5">
            <a:extLst/>
          </a:blip>
          <a:stretch>
            <a:fillRect/>
          </a:stretch>
        </p:blipFill>
        <p:spPr>
          <a:xfrm>
            <a:off x="2703214" y="3344610"/>
            <a:ext cx="469901" cy="334773"/>
          </a:xfrm>
          <a:prstGeom prst="rect">
            <a:avLst/>
          </a:prstGeom>
          <a:ln w="12700">
            <a:miter lim="400000"/>
          </a:ln>
        </p:spPr>
      </p:pic>
      <p:pic>
        <p:nvPicPr>
          <p:cNvPr id="661" name="pasted-image.pdf"/>
          <p:cNvPicPr>
            <a:picLocks noChangeAspect="1"/>
          </p:cNvPicPr>
          <p:nvPr/>
        </p:nvPicPr>
        <p:blipFill>
          <a:blip r:embed="rId6">
            <a:extLst/>
          </a:blip>
          <a:stretch>
            <a:fillRect/>
          </a:stretch>
        </p:blipFill>
        <p:spPr>
          <a:xfrm>
            <a:off x="11352311" y="3411136"/>
            <a:ext cx="215901" cy="322073"/>
          </a:xfrm>
          <a:prstGeom prst="rect">
            <a:avLst/>
          </a:prstGeom>
          <a:ln w="12700">
            <a:miter lim="400000"/>
          </a:ln>
        </p:spPr>
      </p:pic>
      <p:pic>
        <p:nvPicPr>
          <p:cNvPr id="662" name="pasted-image.pdf"/>
          <p:cNvPicPr>
            <a:picLocks noChangeAspect="1"/>
          </p:cNvPicPr>
          <p:nvPr/>
        </p:nvPicPr>
        <p:blipFill>
          <a:blip r:embed="rId7">
            <a:extLst/>
          </a:blip>
          <a:stretch>
            <a:fillRect/>
          </a:stretch>
        </p:blipFill>
        <p:spPr>
          <a:xfrm>
            <a:off x="8037016" y="5520825"/>
            <a:ext cx="2717801" cy="423673"/>
          </a:xfrm>
          <a:prstGeom prst="rect">
            <a:avLst/>
          </a:prstGeom>
          <a:ln w="12700">
            <a:miter lim="400000"/>
          </a:ln>
        </p:spPr>
      </p:pic>
      <p:pic>
        <p:nvPicPr>
          <p:cNvPr id="663" name="pasted-image.pdf"/>
          <p:cNvPicPr>
            <a:picLocks noChangeAspect="1"/>
          </p:cNvPicPr>
          <p:nvPr/>
        </p:nvPicPr>
        <p:blipFill>
          <a:blip r:embed="rId8">
            <a:extLst/>
          </a:blip>
          <a:stretch>
            <a:fillRect/>
          </a:stretch>
        </p:blipFill>
        <p:spPr>
          <a:xfrm>
            <a:off x="7067301" y="6066726"/>
            <a:ext cx="1193801" cy="410973"/>
          </a:xfrm>
          <a:prstGeom prst="rect">
            <a:avLst/>
          </a:prstGeom>
          <a:ln w="12700">
            <a:miter lim="400000"/>
          </a:ln>
        </p:spPr>
      </p:pic>
      <p:pic>
        <p:nvPicPr>
          <p:cNvPr id="664" name="pasted-image.pdf"/>
          <p:cNvPicPr>
            <a:picLocks noChangeAspect="1"/>
          </p:cNvPicPr>
          <p:nvPr/>
        </p:nvPicPr>
        <p:blipFill>
          <a:blip r:embed="rId9">
            <a:extLst/>
          </a:blip>
          <a:stretch>
            <a:fillRect/>
          </a:stretch>
        </p:blipFill>
        <p:spPr>
          <a:xfrm>
            <a:off x="1179066" y="7700909"/>
            <a:ext cx="139701" cy="334773"/>
          </a:xfrm>
          <a:prstGeom prst="rect">
            <a:avLst/>
          </a:prstGeom>
          <a:ln w="12700">
            <a:miter lim="400000"/>
          </a:ln>
        </p:spPr>
      </p:pic>
      <p:pic>
        <p:nvPicPr>
          <p:cNvPr id="665" name="pasted-image.pdf"/>
          <p:cNvPicPr>
            <a:picLocks noChangeAspect="1"/>
          </p:cNvPicPr>
          <p:nvPr/>
        </p:nvPicPr>
        <p:blipFill>
          <a:blip r:embed="rId10">
            <a:extLst/>
          </a:blip>
          <a:stretch>
            <a:fillRect/>
          </a:stretch>
        </p:blipFill>
        <p:spPr>
          <a:xfrm>
            <a:off x="1945481" y="7700462"/>
            <a:ext cx="190501" cy="410973"/>
          </a:xfrm>
          <a:prstGeom prst="rect">
            <a:avLst/>
          </a:prstGeom>
          <a:ln w="12700">
            <a:miter lim="400000"/>
          </a:ln>
        </p:spPr>
      </p:pic>
    </p:spTree>
  </p:cSld>
  <p:clrMapOvr>
    <a:masterClrMapping/>
  </p:clrMapOvr>
  <p:transition xmlns:p14="http://schemas.microsoft.com/office/powerpoint/2010/main" spd="med" advClick="1" p14:dur="1000"/>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67" name="Shape 667"/>
          <p:cNvSpPr/>
          <p:nvPr>
            <p:ph type="title"/>
          </p:nvPr>
        </p:nvSpPr>
        <p:spPr>
          <a:prstGeom prst="rect">
            <a:avLst/>
          </a:prstGeom>
        </p:spPr>
        <p:txBody>
          <a:bodyPr/>
          <a:lstStyle/>
          <a:p>
            <a:pPr defTabSz="490727">
              <a:defRPr sz="6719"/>
            </a:pPr>
            <a:r>
              <a:t>Statistical Model</a:t>
            </a:r>
            <a:br/>
            <a:r>
              <a:t>Mini-steps</a:t>
            </a:r>
          </a:p>
        </p:txBody>
      </p:sp>
      <p:sp>
        <p:nvSpPr>
          <p:cNvPr id="668" name="Shape 668"/>
          <p:cNvSpPr/>
          <p:nvPr>
            <p:ph type="body" idx="1"/>
          </p:nvPr>
        </p:nvSpPr>
        <p:spPr>
          <a:prstGeom prst="rect">
            <a:avLst/>
          </a:prstGeom>
        </p:spPr>
        <p:txBody>
          <a:bodyPr/>
          <a:lstStyle/>
          <a:p>
            <a:pPr marL="391159" indent="-391159" defTabSz="514095">
              <a:spcBef>
                <a:spcPts val="3600"/>
              </a:spcBef>
              <a:defRPr sz="3168"/>
            </a:pPr>
            <a:r>
              <a:t>Developer whose tie is changing, has control over the change</a:t>
            </a:r>
          </a:p>
          <a:p>
            <a:pPr marL="391159" indent="-391159" defTabSz="514095">
              <a:spcBef>
                <a:spcPts val="3600"/>
              </a:spcBef>
              <a:defRPr sz="3168"/>
            </a:pPr>
            <a:r>
              <a:t>The graph changes one tie at a time (</a:t>
            </a:r>
            <a:r>
              <a:rPr b="1">
                <a:latin typeface="Helvetica"/>
                <a:ea typeface="Helvetica"/>
                <a:cs typeface="Helvetica"/>
                <a:sym typeface="Helvetica"/>
              </a:rPr>
              <a:t>1 mini-step</a:t>
            </a:r>
            <a:r>
              <a:t>)</a:t>
            </a:r>
          </a:p>
          <a:p>
            <a:pPr marL="391159" indent="-391159" defTabSz="514095">
              <a:spcBef>
                <a:spcPts val="3600"/>
              </a:spcBef>
              <a:defRPr sz="3168"/>
            </a:pPr>
            <a:r>
              <a:t>The moment of change &amp; the kind of change </a:t>
            </a:r>
            <a:r>
              <a:rPr b="1">
                <a:latin typeface="Helvetica"/>
                <a:ea typeface="Helvetica"/>
                <a:cs typeface="Helvetica"/>
                <a:sym typeface="Helvetica"/>
              </a:rPr>
              <a:t>depends on observed covariates</a:t>
            </a:r>
            <a:r>
              <a:t> and the </a:t>
            </a:r>
            <a:r>
              <a:rPr b="1">
                <a:latin typeface="Helvetica"/>
                <a:ea typeface="Helvetica"/>
                <a:cs typeface="Helvetica"/>
                <a:sym typeface="Helvetica"/>
              </a:rPr>
              <a:t>graph structure</a:t>
            </a:r>
          </a:p>
          <a:p>
            <a:pPr marL="391159" indent="-391159" defTabSz="514095">
              <a:spcBef>
                <a:spcPts val="3600"/>
              </a:spcBef>
              <a:defRPr sz="3168"/>
            </a:pPr>
            <a:r>
              <a:t>The </a:t>
            </a:r>
            <a:r>
              <a:rPr b="1">
                <a:latin typeface="Helvetica"/>
                <a:ea typeface="Helvetica"/>
                <a:cs typeface="Helvetica"/>
                <a:sym typeface="Helvetica"/>
              </a:rPr>
              <a:t>moment of change</a:t>
            </a:r>
            <a:r>
              <a:t> is stochastically determined by the </a:t>
            </a:r>
            <a:r>
              <a:rPr i="1"/>
              <a:t>rate function</a:t>
            </a:r>
            <a:endParaRPr i="1"/>
          </a:p>
          <a:p>
            <a:pPr marL="391159" indent="-391159" defTabSz="514095">
              <a:spcBef>
                <a:spcPts val="3600"/>
              </a:spcBef>
              <a:defRPr sz="3168"/>
            </a:pPr>
            <a:r>
              <a:t>The particular </a:t>
            </a:r>
            <a:r>
              <a:rPr b="1">
                <a:latin typeface="Helvetica"/>
                <a:ea typeface="Helvetica"/>
                <a:cs typeface="Helvetica"/>
                <a:sym typeface="Helvetica"/>
              </a:rPr>
              <a:t>kind of change</a:t>
            </a:r>
            <a:r>
              <a:t> is determined by the objective function</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7" name="Shape 157"/>
          <p:cNvSpPr/>
          <p:nvPr>
            <p:ph type="title"/>
          </p:nvPr>
        </p:nvSpPr>
        <p:spPr>
          <a:prstGeom prst="rect">
            <a:avLst/>
          </a:prstGeom>
        </p:spPr>
        <p:txBody>
          <a:bodyPr/>
          <a:lstStyle/>
          <a:p>
            <a:pPr/>
            <a:r>
              <a:t>Forking Categories</a:t>
            </a:r>
          </a:p>
        </p:txBody>
      </p:sp>
      <p:sp>
        <p:nvSpPr>
          <p:cNvPr id="158" name="Shape 158"/>
          <p:cNvSpPr/>
          <p:nvPr>
            <p:ph type="body" idx="1"/>
          </p:nvPr>
        </p:nvSpPr>
        <p:spPr>
          <a:xfrm>
            <a:off x="965200" y="2387600"/>
            <a:ext cx="10094417" cy="6286500"/>
          </a:xfrm>
          <a:prstGeom prst="rect">
            <a:avLst/>
          </a:prstGeom>
        </p:spPr>
        <p:txBody>
          <a:bodyPr/>
          <a:lstStyle/>
          <a:p>
            <a:pPr marL="0" indent="0" defTabSz="484886">
              <a:spcBef>
                <a:spcPts val="2600"/>
              </a:spcBef>
              <a:buSzTx/>
              <a:buNone/>
              <a:defRPr sz="2324"/>
            </a:pPr>
            <a:r>
              <a:t>Communities dissolve or evolve for a variety of different reasons:</a:t>
            </a:r>
          </a:p>
          <a:p>
            <a:pPr lvl="1" marL="655884" indent="-286949" defTabSz="484886">
              <a:spcBef>
                <a:spcPts val="2600"/>
              </a:spcBef>
              <a:defRPr b="1" sz="2905">
                <a:solidFill>
                  <a:schemeClr val="accent5">
                    <a:hueOff val="-176146"/>
                    <a:satOff val="3665"/>
                    <a:lumOff val="-13986"/>
                  </a:schemeClr>
                </a:solidFill>
                <a:latin typeface="Helvetica"/>
                <a:ea typeface="Helvetica"/>
                <a:cs typeface="Helvetica"/>
                <a:sym typeface="Helvetica"/>
              </a:defRPr>
            </a:pPr>
            <a:r>
              <a:t>Conflict-driven</a:t>
            </a:r>
          </a:p>
          <a:p>
            <a:pPr lvl="2" marL="1024819" indent="-286949" defTabSz="484886">
              <a:spcBef>
                <a:spcPts val="2600"/>
              </a:spcBef>
              <a:defRPr sz="1992"/>
            </a:pPr>
            <a:r>
              <a:t>Destructive</a:t>
            </a:r>
          </a:p>
          <a:p>
            <a:pPr lvl="2" marL="1024819" indent="-286949" defTabSz="484886">
              <a:spcBef>
                <a:spcPts val="2600"/>
              </a:spcBef>
              <a:defRPr sz="1992"/>
            </a:pPr>
            <a:r>
              <a:t>Lead to resentment</a:t>
            </a:r>
          </a:p>
          <a:p>
            <a:pPr lvl="2" marL="1024819" indent="-286949" defTabSz="484886">
              <a:spcBef>
                <a:spcPts val="2600"/>
              </a:spcBef>
              <a:defRPr sz="1992"/>
            </a:pPr>
            <a:r>
              <a:t>Become competitors; “you’re either with us, or against us”</a:t>
            </a:r>
          </a:p>
          <a:p>
            <a:pPr lvl="1" marL="655884" indent="-286949" defTabSz="484886">
              <a:spcBef>
                <a:spcPts val="2600"/>
              </a:spcBef>
              <a:defRPr b="1" sz="2905">
                <a:solidFill>
                  <a:schemeClr val="accent6">
                    <a:lumOff val="-8741"/>
                  </a:schemeClr>
                </a:solidFill>
                <a:latin typeface="Helvetica"/>
                <a:ea typeface="Helvetica"/>
                <a:cs typeface="Helvetica"/>
                <a:sym typeface="Helvetica"/>
              </a:defRPr>
            </a:pPr>
            <a:r>
              <a:t>Non-conflict-driven</a:t>
            </a:r>
          </a:p>
          <a:p>
            <a:pPr lvl="2" marL="1024819" indent="-286949" defTabSz="484886">
              <a:spcBef>
                <a:spcPts val="2600"/>
              </a:spcBef>
              <a:defRPr sz="1992"/>
            </a:pPr>
            <a:r>
              <a:t>Developers interested in exploring different functionalities</a:t>
            </a:r>
          </a:p>
          <a:p>
            <a:pPr lvl="2" marL="1024819" indent="-286949" defTabSz="484886">
              <a:spcBef>
                <a:spcPts val="2600"/>
              </a:spcBef>
              <a:defRPr sz="1992"/>
            </a:pPr>
            <a:r>
              <a:t>Not necessarily creating an all-or-nothing type of thing; </a:t>
            </a:r>
          </a:p>
          <a:p>
            <a:pPr lvl="2" marL="1024819" indent="-286949" defTabSz="484886">
              <a:spcBef>
                <a:spcPts val="2600"/>
              </a:spcBef>
              <a:defRPr sz="1992"/>
            </a:pPr>
            <a:r>
              <a:t>Developers participate in multiple communities, as long as it’s a constructive work</a:t>
            </a:r>
          </a:p>
        </p:txBody>
      </p:sp>
      <p:sp>
        <p:nvSpPr>
          <p:cNvPr id="159" name="Shape 159"/>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62" name="Group 162"/>
          <p:cNvGrpSpPr/>
          <p:nvPr/>
        </p:nvGrpSpPr>
        <p:grpSpPr>
          <a:xfrm>
            <a:off x="10873705" y="6067088"/>
            <a:ext cx="1690827" cy="2410369"/>
            <a:chOff x="0" y="0"/>
            <a:chExt cx="1690826" cy="2410368"/>
          </a:xfrm>
        </p:grpSpPr>
        <p:pic>
          <p:nvPicPr>
            <p:cNvPr id="161" name="Branching-and-forking.jpg"/>
            <p:cNvPicPr>
              <a:picLocks noChangeAspect="1"/>
            </p:cNvPicPr>
            <p:nvPr/>
          </p:nvPicPr>
          <p:blipFill>
            <a:blip r:embed="rId3">
              <a:extLst/>
            </a:blip>
            <a:srcRect l="18943" t="28096" r="58231" b="25640"/>
            <a:stretch>
              <a:fillRect/>
            </a:stretch>
          </p:blipFill>
          <p:spPr>
            <a:xfrm>
              <a:off x="127000" y="88900"/>
              <a:ext cx="1436826" cy="2080169"/>
            </a:xfrm>
            <a:prstGeom prst="rect">
              <a:avLst/>
            </a:prstGeom>
            <a:ln>
              <a:noFill/>
            </a:ln>
            <a:effectLst/>
          </p:spPr>
        </p:pic>
        <p:pic>
          <p:nvPicPr>
            <p:cNvPr id="160" name=""/>
            <p:cNvPicPr>
              <a:picLocks noChangeAspect="0"/>
            </p:cNvPicPr>
            <p:nvPr/>
          </p:nvPicPr>
          <p:blipFill>
            <a:blip r:embed="rId4">
              <a:extLst/>
            </a:blip>
            <a:stretch>
              <a:fillRect/>
            </a:stretch>
          </p:blipFill>
          <p:spPr>
            <a:xfrm>
              <a:off x="-1" y="0"/>
              <a:ext cx="1690828" cy="2410369"/>
            </a:xfrm>
            <a:prstGeom prst="rect">
              <a:avLst/>
            </a:prstGeom>
            <a:effectLst/>
          </p:spPr>
        </p:pic>
      </p:grpSp>
      <p:grpSp>
        <p:nvGrpSpPr>
          <p:cNvPr id="165" name="Group 165"/>
          <p:cNvGrpSpPr/>
          <p:nvPr/>
        </p:nvGrpSpPr>
        <p:grpSpPr>
          <a:xfrm>
            <a:off x="10822334" y="3031891"/>
            <a:ext cx="1793568" cy="2334604"/>
            <a:chOff x="0" y="0"/>
            <a:chExt cx="1793566" cy="2334602"/>
          </a:xfrm>
        </p:grpSpPr>
        <p:pic>
          <p:nvPicPr>
            <p:cNvPr id="164" name="Branching-and-forking.jpg"/>
            <p:cNvPicPr>
              <a:picLocks noChangeAspect="1"/>
            </p:cNvPicPr>
            <p:nvPr/>
          </p:nvPicPr>
          <p:blipFill>
            <a:blip r:embed="rId3">
              <a:extLst/>
            </a:blip>
            <a:srcRect l="61449" t="23778" r="9779" b="23778"/>
            <a:stretch>
              <a:fillRect/>
            </a:stretch>
          </p:blipFill>
          <p:spPr>
            <a:xfrm>
              <a:off x="127000" y="88900"/>
              <a:ext cx="1539567" cy="2004403"/>
            </a:xfrm>
            <a:prstGeom prst="rect">
              <a:avLst/>
            </a:prstGeom>
            <a:ln>
              <a:noFill/>
            </a:ln>
            <a:effectLst/>
          </p:spPr>
        </p:pic>
        <p:pic>
          <p:nvPicPr>
            <p:cNvPr id="163" name=""/>
            <p:cNvPicPr>
              <a:picLocks noChangeAspect="0"/>
            </p:cNvPicPr>
            <p:nvPr/>
          </p:nvPicPr>
          <p:blipFill>
            <a:blip r:embed="rId5">
              <a:extLst/>
            </a:blip>
            <a:stretch>
              <a:fillRect/>
            </a:stretch>
          </p:blipFill>
          <p:spPr>
            <a:xfrm>
              <a:off x="0" y="-1"/>
              <a:ext cx="1793567" cy="2334604"/>
            </a:xfrm>
            <a:prstGeom prst="rect">
              <a:avLst/>
            </a:prstGeom>
            <a:effectLst/>
          </p:spPr>
        </p:pic>
      </p:grpSp>
    </p:spTree>
  </p:cSld>
  <p:clrMapOvr>
    <a:masterClrMapping/>
  </p:clrMapOvr>
  <p:transition xmlns:p14="http://schemas.microsoft.com/office/powerpoint/2010/main" spd="med" advClick="1" p14:dur="1000"/>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70" name="Shape 670"/>
          <p:cNvSpPr/>
          <p:nvPr>
            <p:ph type="title"/>
          </p:nvPr>
        </p:nvSpPr>
        <p:spPr>
          <a:prstGeom prst="rect">
            <a:avLst/>
          </a:prstGeom>
        </p:spPr>
        <p:txBody>
          <a:bodyPr/>
          <a:lstStyle/>
          <a:p>
            <a:pPr defTabSz="490727">
              <a:defRPr sz="6719"/>
            </a:pPr>
            <a:r>
              <a:rPr sz="5040"/>
              <a:t>Statistical Model</a:t>
            </a:r>
            <a:br/>
            <a:r>
              <a:t>Rate Function</a:t>
            </a:r>
          </a:p>
        </p:txBody>
      </p:sp>
      <p:pic>
        <p:nvPicPr>
          <p:cNvPr id="671" name="Screen Shot 2016-02-09 at 1.30.42 PM.png"/>
          <p:cNvPicPr>
            <a:picLocks noChangeAspect="1"/>
          </p:cNvPicPr>
          <p:nvPr/>
        </p:nvPicPr>
        <p:blipFill>
          <a:blip r:embed="rId3">
            <a:extLst/>
          </a:blip>
          <a:stretch>
            <a:fillRect/>
          </a:stretch>
        </p:blipFill>
        <p:spPr>
          <a:xfrm>
            <a:off x="457114" y="4970629"/>
            <a:ext cx="12090572" cy="925080"/>
          </a:xfrm>
          <a:prstGeom prst="rect">
            <a:avLst/>
          </a:prstGeom>
          <a:ln w="12700">
            <a:miter lim="400000"/>
          </a:ln>
        </p:spPr>
      </p:pic>
      <p:sp>
        <p:nvSpPr>
          <p:cNvPr id="672" name="Shape 672"/>
          <p:cNvSpPr/>
          <p:nvPr/>
        </p:nvSpPr>
        <p:spPr>
          <a:xfrm>
            <a:off x="360908" y="3304461"/>
            <a:ext cx="12090572" cy="9652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sz="2800"/>
            </a:pPr>
            <a:r>
              <a:t>The </a:t>
            </a:r>
            <a:r>
              <a:rPr b="1">
                <a:latin typeface="Helvetica"/>
                <a:ea typeface="Helvetica"/>
                <a:cs typeface="Helvetica"/>
                <a:sym typeface="Helvetica"/>
              </a:rPr>
              <a:t>rate function</a:t>
            </a:r>
            <a:r>
              <a:t> λ</a:t>
            </a:r>
            <a:r>
              <a:rPr baseline="-27272" sz="1100"/>
              <a:t>i</a:t>
            </a:r>
            <a:r>
              <a:t>(x) for developer </a:t>
            </a:r>
            <a:r>
              <a:rPr i="1"/>
              <a:t>i</a:t>
            </a:r>
            <a:r>
              <a:t> is the rate at which developer </a:t>
            </a:r>
            <a:r>
              <a:rPr i="1"/>
              <a:t>i</a:t>
            </a:r>
            <a:r>
              <a:t>’s outgoing connection changes occur.</a:t>
            </a:r>
          </a:p>
        </p:txBody>
      </p:sp>
      <p:sp>
        <p:nvSpPr>
          <p:cNvPr id="673" name="Shape 673"/>
          <p:cNvSpPr/>
          <p:nvPr/>
        </p:nvSpPr>
        <p:spPr>
          <a:xfrm>
            <a:off x="437184" y="6934200"/>
            <a:ext cx="927704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3200"/>
              </a:spcBef>
              <a:defRPr sz="2800"/>
            </a:pPr>
            <a:r>
              <a:t>It models </a:t>
            </a:r>
            <a:r>
              <a:rPr i="1" u="sng"/>
              <a:t>how frequently</a:t>
            </a:r>
            <a:r>
              <a:t> the developers make mini-steps.</a:t>
            </a:r>
          </a:p>
        </p:txBody>
      </p:sp>
      <p:sp>
        <p:nvSpPr>
          <p:cNvPr id="674" name="Shape 67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76" name="Shape 676"/>
          <p:cNvSpPr/>
          <p:nvPr>
            <p:ph type="title"/>
          </p:nvPr>
        </p:nvSpPr>
        <p:spPr>
          <a:prstGeom prst="rect">
            <a:avLst/>
          </a:prstGeom>
        </p:spPr>
        <p:txBody>
          <a:bodyPr/>
          <a:lstStyle/>
          <a:p>
            <a:pPr defTabSz="490727">
              <a:defRPr sz="6719"/>
            </a:pPr>
            <a:r>
              <a:rPr sz="5040"/>
              <a:t>Statistical Model</a:t>
            </a:r>
            <a:br/>
            <a:r>
              <a:t>Objective function</a:t>
            </a:r>
          </a:p>
        </p:txBody>
      </p:sp>
      <p:pic>
        <p:nvPicPr>
          <p:cNvPr id="677" name="Screen Shot 2016-02-09 at 1.35.43 PM.png"/>
          <p:cNvPicPr>
            <a:picLocks noChangeAspect="1"/>
          </p:cNvPicPr>
          <p:nvPr/>
        </p:nvPicPr>
        <p:blipFill>
          <a:blip r:embed="rId3">
            <a:extLst/>
          </a:blip>
          <a:stretch>
            <a:fillRect/>
          </a:stretch>
        </p:blipFill>
        <p:spPr>
          <a:xfrm>
            <a:off x="4375150" y="4241800"/>
            <a:ext cx="4254500" cy="1498600"/>
          </a:xfrm>
          <a:prstGeom prst="rect">
            <a:avLst/>
          </a:prstGeom>
          <a:ln w="12700">
            <a:miter lim="400000"/>
          </a:ln>
        </p:spPr>
      </p:pic>
      <p:sp>
        <p:nvSpPr>
          <p:cNvPr id="678" name="Shape 678"/>
          <p:cNvSpPr/>
          <p:nvPr/>
        </p:nvSpPr>
        <p:spPr>
          <a:xfrm>
            <a:off x="263106" y="3028947"/>
            <a:ext cx="12714406" cy="154940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3200"/>
              </a:spcBef>
              <a:defRPr sz="2800"/>
            </a:pPr>
            <a:r>
              <a:t>The </a:t>
            </a:r>
            <a:r>
              <a:rPr b="1">
                <a:latin typeface="Helvetica"/>
                <a:ea typeface="Helvetica"/>
                <a:cs typeface="Helvetica"/>
                <a:sym typeface="Helvetica"/>
              </a:rPr>
              <a:t>objective function</a:t>
            </a:r>
            <a:r>
              <a:t> f</a:t>
            </a:r>
            <a:r>
              <a:rPr baseline="-27272" sz="1100"/>
              <a:t>i</a:t>
            </a:r>
            <a:r>
              <a:t>(s) for developer i is the value attached to the network configuration x. </a:t>
            </a:r>
            <a:endParaRPr sz="1200"/>
          </a:p>
        </p:txBody>
      </p:sp>
      <p:sp>
        <p:nvSpPr>
          <p:cNvPr id="679" name="Shape 679"/>
          <p:cNvSpPr/>
          <p:nvPr/>
        </p:nvSpPr>
        <p:spPr>
          <a:xfrm>
            <a:off x="370222" y="7264399"/>
            <a:ext cx="12500174"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45722" indent="-345722" algn="l">
              <a:spcBef>
                <a:spcPts val="3200"/>
              </a:spcBef>
              <a:buSzPct val="75000"/>
              <a:buChar char="•"/>
              <a:defRPr sz="1200"/>
            </a:pPr>
            <a:r>
              <a:t>Functions s</a:t>
            </a:r>
            <a:r>
              <a:rPr baseline="-25000"/>
              <a:t>ik</a:t>
            </a:r>
            <a:r>
              <a:t>(x) are the effects we define. Parameters β = (β</a:t>
            </a:r>
            <a:r>
              <a:rPr baseline="-25000"/>
              <a:t>1</a:t>
            </a:r>
            <a:r>
              <a:t>, ..., β</a:t>
            </a:r>
            <a:r>
              <a:rPr baseline="-25000"/>
              <a:t>L</a:t>
            </a:r>
            <a:r>
              <a:t>) is to be estimated. </a:t>
            </a:r>
          </a:p>
          <a:p>
            <a:pPr marL="345722" indent="-345722" algn="l">
              <a:spcBef>
                <a:spcPts val="3200"/>
              </a:spcBef>
              <a:buSzPct val="75000"/>
              <a:buChar char="•"/>
              <a:defRPr sz="1200"/>
            </a:pPr>
            <a:r>
              <a:t>Idea: Given the opportunity to make a change in his out-going tie variables (X</a:t>
            </a:r>
            <a:r>
              <a:rPr baseline="-25000"/>
              <a:t>i1</a:t>
            </a:r>
            <a:r>
              <a:t>,...,X</a:t>
            </a:r>
            <a:r>
              <a:rPr baseline="-25000"/>
              <a:t>ig</a:t>
            </a:r>
            <a:r>
              <a:t>), developer i selects the change that gives the greatest increase in the objective function.</a:t>
            </a:r>
          </a:p>
        </p:txBody>
      </p:sp>
      <p:sp>
        <p:nvSpPr>
          <p:cNvPr id="680" name="Shape 680"/>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82" name="Shape 682"/>
          <p:cNvSpPr/>
          <p:nvPr>
            <p:ph type="title"/>
          </p:nvPr>
        </p:nvSpPr>
        <p:spPr>
          <a:prstGeom prst="rect">
            <a:avLst/>
          </a:prstGeom>
        </p:spPr>
        <p:txBody>
          <a:bodyPr/>
          <a:lstStyle/>
          <a:p>
            <a:pPr defTabSz="549148">
              <a:defRPr sz="5640"/>
            </a:pPr>
            <a:r>
              <a:t>Statistical Model</a:t>
            </a:r>
          </a:p>
          <a:p>
            <a:pPr defTabSz="549148">
              <a:defRPr sz="7519"/>
            </a:pPr>
            <a:r>
              <a:t>Simulation and Estimation</a:t>
            </a:r>
          </a:p>
        </p:txBody>
      </p:sp>
      <p:sp>
        <p:nvSpPr>
          <p:cNvPr id="683" name="Shape 683"/>
          <p:cNvSpPr/>
          <p:nvPr>
            <p:ph type="body" idx="1"/>
          </p:nvPr>
        </p:nvSpPr>
        <p:spPr>
          <a:xfrm>
            <a:off x="952500" y="2438400"/>
            <a:ext cx="10853292" cy="6299200"/>
          </a:xfrm>
          <a:prstGeom prst="rect">
            <a:avLst/>
          </a:prstGeom>
        </p:spPr>
        <p:txBody>
          <a:bodyPr/>
          <a:lstStyle/>
          <a:p>
            <a:pPr/>
            <a:r>
              <a:t>Using Method of Moments (MoM)</a:t>
            </a:r>
          </a:p>
          <a:p>
            <a:pPr lvl="1">
              <a:defRPr sz="2900"/>
            </a:pPr>
            <a:r>
              <a:t>Equate the observed sample statistics to the theoretical population statistics and solve the equation to find the coefficients</a:t>
            </a:r>
          </a:p>
          <a:p>
            <a:pPr/>
            <a:r>
              <a:t>Markov Chain Monte Carlo (MCMC) estimation</a:t>
            </a:r>
          </a:p>
          <a:p>
            <a:pPr lvl="1">
              <a:defRPr sz="2900"/>
            </a:pPr>
            <a:r>
              <a:t>Simulate the network evolution, and estimate the model based on the simulations</a:t>
            </a:r>
          </a:p>
        </p:txBody>
      </p:sp>
      <p:sp>
        <p:nvSpPr>
          <p:cNvPr id="684" name="Shape 684"/>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85" name="Shape 685"/>
          <p:cNvSpPr/>
          <p:nvPr/>
        </p:nvSpPr>
        <p:spPr>
          <a:xfrm>
            <a:off x="3849030" y="8388350"/>
            <a:ext cx="506023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We fitted/have a model</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67" name="Shape 167"/>
          <p:cNvSpPr/>
          <p:nvPr>
            <p:ph type="title"/>
          </p:nvPr>
        </p:nvSpPr>
        <p:spPr>
          <a:prstGeom prst="rect">
            <a:avLst/>
          </a:prstGeom>
        </p:spPr>
        <p:txBody>
          <a:bodyPr/>
          <a:lstStyle/>
          <a:p>
            <a:pPr/>
            <a:r>
              <a:t>Whom are we helping?</a:t>
            </a:r>
          </a:p>
        </p:txBody>
      </p:sp>
      <p:sp>
        <p:nvSpPr>
          <p:cNvPr id="168" name="Shape 168"/>
          <p:cNvSpPr/>
          <p:nvPr>
            <p:ph type="body" idx="1"/>
          </p:nvPr>
        </p:nvSpPr>
        <p:spPr>
          <a:xfrm>
            <a:off x="965200" y="2387600"/>
            <a:ext cx="10094417" cy="6286500"/>
          </a:xfrm>
          <a:prstGeom prst="rect">
            <a:avLst/>
          </a:prstGeom>
        </p:spPr>
        <p:txBody>
          <a:bodyPr/>
          <a:lstStyle/>
          <a:p>
            <a:pPr/>
            <a:r>
              <a:t>Many depend on Open Source</a:t>
            </a:r>
          </a:p>
          <a:p>
            <a:pPr lvl="1"/>
            <a:r>
              <a:t>Developer, sponsors, companies, stake-holders can make better-informed decision with the insights of our research</a:t>
            </a:r>
          </a:p>
          <a:p>
            <a:pPr/>
            <a:r>
              <a:t>It is important to be affiliated or using a healthy live project, vs. a project that’s in the process of self-destructing</a:t>
            </a:r>
          </a:p>
        </p:txBody>
      </p:sp>
      <p:sp>
        <p:nvSpPr>
          <p:cNvPr id="169" name="Shape 169"/>
          <p:cNvSpPr/>
          <p:nvPr>
            <p:ph type="sldNum" sz="quarter" idx="4294967295"/>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CDEE0"/>
        </a:solidFill>
      </p:bgPr>
    </p:bg>
    <p:spTree>
      <p:nvGrpSpPr>
        <p:cNvPr id="1" name=""/>
        <p:cNvGrpSpPr/>
        <p:nvPr/>
      </p:nvGrpSpPr>
      <p:grpSpPr>
        <a:xfrm>
          <a:off x="0" y="0"/>
          <a:ext cx="0" cy="0"/>
          <a:chOff x="0" y="0"/>
          <a:chExt cx="0" cy="0"/>
        </a:xfrm>
      </p:grpSpPr>
      <p:sp>
        <p:nvSpPr>
          <p:cNvPr id="173" name="Shape 173"/>
          <p:cNvSpPr/>
          <p:nvPr>
            <p:ph type="body" idx="1"/>
          </p:nvPr>
        </p:nvSpPr>
        <p:spPr>
          <a:xfrm>
            <a:off x="952500" y="2603500"/>
            <a:ext cx="11099800" cy="4715658"/>
          </a:xfrm>
          <a:prstGeom prst="rect">
            <a:avLst/>
          </a:prstGeom>
        </p:spPr>
        <p:txBody>
          <a:bodyPr/>
          <a:lstStyle/>
          <a:p>
            <a:pPr marL="0" indent="0">
              <a:buSzTx/>
              <a:buNone/>
              <a:defRPr sz="800">
                <a:solidFill>
                  <a:srgbClr val="DCDEE0"/>
                </a:solidFill>
              </a:defRPr>
            </a:pPr>
            <a:r>
              <a:t>'</a:t>
            </a:r>
            <a:r>
              <a:rPr u="sng">
                <a:hlinkClick r:id="rId2" invalidUrl="" action="" tgtFrame="" tooltip="" history="1" highlightClick="0" endSnd="0"/>
              </a:rPr>
              <a:t>abalashov@evaristesys.com</a:t>
            </a:r>
            <a:r>
              <a:t>'</a:t>
            </a:r>
            <a:br/>
            <a:r>
              <a:t>'2008-08-04 18:56:57’ </a:t>
            </a:r>
            <a:br/>
            <a:r>
              <a:t>'[Kamailio-Devel] [Kamailio-Users]  1.4.0 release plans,\n project matters'</a:t>
            </a:r>
          </a:p>
          <a:p>
            <a:pPr marL="0" indent="0" algn="ctr">
              <a:buSzTx/>
              <a:buNone/>
              <a:defRPr i="1" sz="3500"/>
            </a:pPr>
            <a:r>
              <a:rPr b="1">
                <a:latin typeface="Helvetica"/>
                <a:ea typeface="Helvetica"/>
                <a:cs typeface="Helvetica"/>
                <a:sym typeface="Helvetica"/>
              </a:rPr>
              <a:t>“</a:t>
            </a:r>
            <a:r>
              <a:t>[…] this seems to be a back-room affair that is still playing out. […] Industry is just as afraid of "fly-by-night" open source packages as it is of fly-by-night vendors that may not be around tomorrow.</a:t>
            </a:r>
            <a:r>
              <a:rPr b="1">
                <a:latin typeface="Helvetica"/>
                <a:ea typeface="Helvetica"/>
                <a:cs typeface="Helvetica"/>
                <a:sym typeface="Helvetica"/>
              </a:rPr>
              <a:t>”</a:t>
            </a: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